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4630400" cy="8229600"/>
  <p:notesSz cx="8229600" cy="146304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Merriweather" panose="020B0604020202020204" charset="-52"/>
      <p:regular r:id="rId2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1" d="100"/>
          <a:sy n="61" d="100"/>
        </p:scale>
        <p:origin x="70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wordwall.net" TargetMode="External"/><Relationship Id="rId4" Type="http://schemas.openxmlformats.org/officeDocument/2006/relationships/hyperlink" Target="https://doski.vk.com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4" Type="http://schemas.openxmlformats.org/officeDocument/2006/relationships/hyperlink" Target="https://forms.yandex.ru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144000" y="0"/>
            <a:ext cx="5486400" cy="8229600"/>
          </a:xfrm>
          <a:prstGeom prst="rect">
            <a:avLst/>
          </a:prstGeom>
          <a:solidFill>
            <a:srgbClr val="003180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5800" y="167640"/>
            <a:ext cx="5262801" cy="7894201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82836" y="677228"/>
            <a:ext cx="7578328" cy="279606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F5F0F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Цифровой сценарий урока: встраиваем интерактив в структуру занятия</a:t>
            </a:r>
            <a:endParaRPr lang="en-US" sz="4400" dirty="0"/>
          </a:p>
        </p:txBody>
      </p:sp>
      <p:sp>
        <p:nvSpPr>
          <p:cNvPr id="5" name="Shape 2"/>
          <p:cNvSpPr/>
          <p:nvPr/>
        </p:nvSpPr>
        <p:spPr>
          <a:xfrm>
            <a:off x="782836" y="3777258"/>
            <a:ext cx="3687842" cy="2297906"/>
          </a:xfrm>
          <a:prstGeom prst="roundRect">
            <a:avLst>
              <a:gd name="adj" fmla="val 4089"/>
            </a:avLst>
          </a:prstGeom>
          <a:solidFill>
            <a:srgbClr val="003180"/>
          </a:solidFill>
          <a:ln w="7620">
            <a:solidFill>
              <a:srgbClr val="194A99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14055" y="4008477"/>
            <a:ext cx="2796064" cy="34944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Программа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1014055" y="4479488"/>
            <a:ext cx="3225403" cy="136445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«Цифровой педагог: от безопасности до искусственного интеллекта»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>
            <a:off x="4673322" y="3777258"/>
            <a:ext cx="3687842" cy="2297906"/>
          </a:xfrm>
          <a:prstGeom prst="roundRect">
            <a:avLst>
              <a:gd name="adj" fmla="val 4089"/>
            </a:avLst>
          </a:prstGeom>
          <a:solidFill>
            <a:srgbClr val="003180"/>
          </a:solidFill>
          <a:ln w="7620">
            <a:solidFill>
              <a:srgbClr val="194A99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4904542" y="4008477"/>
            <a:ext cx="2796064" cy="34944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Занятие №4</a:t>
            </a:r>
            <a:endParaRPr lang="en-US" sz="2200" dirty="0"/>
          </a:p>
        </p:txBody>
      </p:sp>
      <p:sp>
        <p:nvSpPr>
          <p:cNvPr id="10" name="Text 7"/>
          <p:cNvSpPr/>
          <p:nvPr/>
        </p:nvSpPr>
        <p:spPr>
          <a:xfrm>
            <a:off x="4904542" y="4479488"/>
            <a:ext cx="3225403" cy="6822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16 апреля 2026 г</a:t>
            </a:r>
            <a:r>
              <a:rPr lang="ru-RU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.</a:t>
            </a:r>
            <a:endParaRPr lang="en-US" sz="1750" dirty="0"/>
          </a:p>
        </p:txBody>
      </p:sp>
      <p:sp>
        <p:nvSpPr>
          <p:cNvPr id="11" name="Shape 8"/>
          <p:cNvSpPr/>
          <p:nvPr/>
        </p:nvSpPr>
        <p:spPr>
          <a:xfrm>
            <a:off x="782836" y="6277808"/>
            <a:ext cx="7578328" cy="1274564"/>
          </a:xfrm>
          <a:prstGeom prst="roundRect">
            <a:avLst>
              <a:gd name="adj" fmla="val 7371"/>
            </a:avLst>
          </a:prstGeom>
          <a:solidFill>
            <a:srgbClr val="003180"/>
          </a:solidFill>
          <a:ln w="7620">
            <a:solidFill>
              <a:srgbClr val="194A99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1014055" y="6509028"/>
            <a:ext cx="2796064" cy="34944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Автор</a:t>
            </a:r>
            <a:endParaRPr lang="en-US" sz="2200" dirty="0"/>
          </a:p>
        </p:txBody>
      </p:sp>
      <p:sp>
        <p:nvSpPr>
          <p:cNvPr id="13" name="Text 10"/>
          <p:cNvSpPr/>
          <p:nvPr/>
        </p:nvSpPr>
        <p:spPr>
          <a:xfrm>
            <a:off x="1014055" y="6980039"/>
            <a:ext cx="7115889" cy="34111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Перницкий Е. Е.</a:t>
            </a:r>
            <a:endParaRPr lang="en-US" sz="17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144000" y="0"/>
            <a:ext cx="5486400" cy="8229600"/>
          </a:xfrm>
          <a:prstGeom prst="rect">
            <a:avLst/>
          </a:prstGeom>
          <a:solidFill>
            <a:srgbClr val="003180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3539" y="179308"/>
            <a:ext cx="5247323" cy="787098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836890" y="881777"/>
            <a:ext cx="7470219" cy="224170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700" dirty="0">
                <a:solidFill>
                  <a:srgbClr val="F5F0F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Пример 3: Яндекс.Формы — инструкция и критерии</a:t>
            </a:r>
            <a:endParaRPr lang="en-US" sz="4700" dirty="0"/>
          </a:p>
        </p:txBody>
      </p:sp>
      <p:sp>
        <p:nvSpPr>
          <p:cNvPr id="5" name="Text 2"/>
          <p:cNvSpPr/>
          <p:nvPr/>
        </p:nvSpPr>
        <p:spPr>
          <a:xfrm>
            <a:off x="836890" y="3702487"/>
            <a:ext cx="2988945" cy="3734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50" dirty="0">
                <a:solidFill>
                  <a:srgbClr val="F5F0F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Инструкция</a:t>
            </a:r>
            <a:endParaRPr lang="en-US" sz="2350" dirty="0"/>
          </a:p>
        </p:txBody>
      </p:sp>
      <p:sp>
        <p:nvSpPr>
          <p:cNvPr id="6" name="Text 3"/>
          <p:cNvSpPr/>
          <p:nvPr/>
        </p:nvSpPr>
        <p:spPr>
          <a:xfrm>
            <a:off x="836890" y="4307562"/>
            <a:ext cx="3443407" cy="295917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950"/>
              </a:lnSpc>
              <a:buSzPct val="100000"/>
              <a:buFont typeface="+mj-lt"/>
              <a:buAutoNum type="arabicPeriod"/>
            </a:pPr>
            <a:r>
              <a:rPr lang="en-US" sz="18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Перейдите по ссылке</a:t>
            </a:r>
            <a:endParaRPr lang="en-US" sz="1850" dirty="0"/>
          </a:p>
          <a:p>
            <a:pPr marL="342900" indent="-342900" algn="l">
              <a:lnSpc>
                <a:spcPts val="2950"/>
              </a:lnSpc>
              <a:buSzPct val="100000"/>
              <a:buFont typeface="+mj-lt"/>
              <a:buAutoNum type="arabicPeriod" startAt="2"/>
            </a:pPr>
            <a:r>
              <a:rPr lang="en-US" sz="18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Введите фамилию и класс</a:t>
            </a:r>
            <a:endParaRPr lang="en-US" sz="1850" dirty="0"/>
          </a:p>
          <a:p>
            <a:pPr marL="342900" indent="-342900" algn="l">
              <a:lnSpc>
                <a:spcPts val="2950"/>
              </a:lnSpc>
              <a:buSzPct val="100000"/>
              <a:buFont typeface="+mj-lt"/>
              <a:buAutoNum type="arabicPeriod" startAt="3"/>
            </a:pPr>
            <a:r>
              <a:rPr lang="en-US" sz="18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Ответьте на вопросы</a:t>
            </a:r>
            <a:endParaRPr lang="en-US" sz="1850" dirty="0"/>
          </a:p>
          <a:p>
            <a:pPr marL="342900" indent="-342900" algn="l">
              <a:lnSpc>
                <a:spcPts val="2950"/>
              </a:lnSpc>
              <a:buSzPct val="100000"/>
              <a:buFont typeface="+mj-lt"/>
              <a:buAutoNum type="arabicPeriod" startAt="4"/>
            </a:pPr>
            <a:r>
              <a:rPr lang="en-US" sz="18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Проверьте ответы перед отправкой</a:t>
            </a:r>
            <a:endParaRPr lang="en-US" sz="1850" dirty="0"/>
          </a:p>
          <a:p>
            <a:pPr marL="342900" indent="-342900" algn="l">
              <a:lnSpc>
                <a:spcPts val="2950"/>
              </a:lnSpc>
              <a:buSzPct val="100000"/>
              <a:buFont typeface="+mj-lt"/>
              <a:buAutoNum type="arabicPeriod" startAt="5"/>
            </a:pPr>
            <a:r>
              <a:rPr lang="en-US" sz="18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Нажмите «Отправить»</a:t>
            </a:r>
            <a:endParaRPr lang="en-US" sz="1850" dirty="0"/>
          </a:p>
        </p:txBody>
      </p:sp>
      <p:sp>
        <p:nvSpPr>
          <p:cNvPr id="7" name="Text 4"/>
          <p:cNvSpPr/>
          <p:nvPr/>
        </p:nvSpPr>
        <p:spPr>
          <a:xfrm>
            <a:off x="4871323" y="3702487"/>
            <a:ext cx="2988945" cy="3734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50" dirty="0">
                <a:solidFill>
                  <a:srgbClr val="F5F0F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Критерии успеха</a:t>
            </a:r>
            <a:endParaRPr lang="en-US" sz="2350" dirty="0"/>
          </a:p>
        </p:txBody>
      </p:sp>
      <p:sp>
        <p:nvSpPr>
          <p:cNvPr id="8" name="Text 5"/>
          <p:cNvSpPr/>
          <p:nvPr/>
        </p:nvSpPr>
        <p:spPr>
          <a:xfrm>
            <a:off x="4871323" y="4307562"/>
            <a:ext cx="3443407" cy="233981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950"/>
              </a:lnSpc>
              <a:buSzPct val="100000"/>
              <a:buChar char="•"/>
            </a:pPr>
            <a:r>
              <a:rPr lang="en-US" sz="18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Ученик ответил на все вопросы до дедлайна</a:t>
            </a:r>
            <a:endParaRPr lang="en-US" sz="1850" dirty="0"/>
          </a:p>
          <a:p>
            <a:pPr marL="342900" indent="-342900" algn="l">
              <a:lnSpc>
                <a:spcPts val="2950"/>
              </a:lnSpc>
              <a:buSzPct val="100000"/>
              <a:buChar char="•"/>
            </a:pPr>
            <a:r>
              <a:rPr lang="en-US" sz="18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Ученик получил обратную связь (результат и правильные ответы)</a:t>
            </a:r>
            <a:endParaRPr lang="en-US" sz="18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144000" y="0"/>
            <a:ext cx="5486400" cy="8229600"/>
          </a:xfrm>
          <a:prstGeom prst="rect">
            <a:avLst/>
          </a:prstGeom>
          <a:solidFill>
            <a:srgbClr val="003180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9966" y="158948"/>
            <a:ext cx="5274469" cy="791170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42355" y="629126"/>
            <a:ext cx="7659291" cy="132564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5200"/>
              </a:lnSpc>
              <a:buNone/>
            </a:pPr>
            <a:r>
              <a:rPr lang="en-US" sz="4150" dirty="0">
                <a:solidFill>
                  <a:srgbClr val="F5F0F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Чек-лист для самопроверки сценария</a:t>
            </a:r>
            <a:endParaRPr lang="en-US" sz="4150" dirty="0"/>
          </a:p>
        </p:txBody>
      </p:sp>
      <p:sp>
        <p:nvSpPr>
          <p:cNvPr id="5" name="Shape 2"/>
          <p:cNvSpPr/>
          <p:nvPr/>
        </p:nvSpPr>
        <p:spPr>
          <a:xfrm>
            <a:off x="742355" y="2228136"/>
            <a:ext cx="477203" cy="477202"/>
          </a:xfrm>
          <a:prstGeom prst="roundRect">
            <a:avLst>
              <a:gd name="adj" fmla="val 18669"/>
            </a:avLst>
          </a:prstGeom>
          <a:solidFill>
            <a:srgbClr val="003180"/>
          </a:solidFill>
          <a:ln w="7620">
            <a:solidFill>
              <a:srgbClr val="194A99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401842" y="2301002"/>
            <a:ext cx="3990380" cy="3313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Формат выбран обоснованно</a:t>
            </a:r>
            <a:endParaRPr lang="en-US" sz="2050" dirty="0"/>
          </a:p>
        </p:txBody>
      </p:sp>
      <p:sp>
        <p:nvSpPr>
          <p:cNvPr id="7" name="Text 4"/>
          <p:cNvSpPr/>
          <p:nvPr/>
        </p:nvSpPr>
        <p:spPr>
          <a:xfrm>
            <a:off x="1401842" y="2741652"/>
            <a:ext cx="6999803" cy="31551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6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Класс/дом — с учётом правил школы</a:t>
            </a:r>
            <a:endParaRPr lang="en-US" sz="1650" dirty="0"/>
          </a:p>
        </p:txBody>
      </p:sp>
      <p:sp>
        <p:nvSpPr>
          <p:cNvPr id="8" name="Shape 5"/>
          <p:cNvSpPr/>
          <p:nvPr/>
        </p:nvSpPr>
        <p:spPr>
          <a:xfrm>
            <a:off x="742355" y="3421737"/>
            <a:ext cx="477203" cy="477202"/>
          </a:xfrm>
          <a:prstGeom prst="roundRect">
            <a:avLst>
              <a:gd name="adj" fmla="val 18669"/>
            </a:avLst>
          </a:prstGeom>
          <a:solidFill>
            <a:srgbClr val="003180"/>
          </a:solidFill>
          <a:ln w="7620">
            <a:solidFill>
              <a:srgbClr val="194A99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1401842" y="3494603"/>
            <a:ext cx="4752975" cy="3313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Инструкция не требует телефонов</a:t>
            </a:r>
            <a:endParaRPr lang="en-US" sz="2050" dirty="0"/>
          </a:p>
        </p:txBody>
      </p:sp>
      <p:sp>
        <p:nvSpPr>
          <p:cNvPr id="10" name="Text 7"/>
          <p:cNvSpPr/>
          <p:nvPr/>
        </p:nvSpPr>
        <p:spPr>
          <a:xfrm>
            <a:off x="1401842" y="3935254"/>
            <a:ext cx="6999803" cy="63103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6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Если формат «класс»: инструкция не требует телефонов у учеников</a:t>
            </a:r>
            <a:endParaRPr lang="en-US" sz="1650" dirty="0"/>
          </a:p>
        </p:txBody>
      </p:sp>
      <p:sp>
        <p:nvSpPr>
          <p:cNvPr id="11" name="Shape 8"/>
          <p:cNvSpPr/>
          <p:nvPr/>
        </p:nvSpPr>
        <p:spPr>
          <a:xfrm>
            <a:off x="742355" y="4930854"/>
            <a:ext cx="477203" cy="477202"/>
          </a:xfrm>
          <a:prstGeom prst="roundRect">
            <a:avLst>
              <a:gd name="adj" fmla="val 18669"/>
            </a:avLst>
          </a:prstGeom>
          <a:solidFill>
            <a:srgbClr val="003180"/>
          </a:solidFill>
          <a:ln w="7620">
            <a:solidFill>
              <a:srgbClr val="194A99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1401842" y="5003721"/>
            <a:ext cx="6999803" cy="66270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Инструкция понятна для самостоятельного выполнения</a:t>
            </a:r>
            <a:endParaRPr lang="en-US" sz="2050" dirty="0"/>
          </a:p>
        </p:txBody>
      </p:sp>
      <p:sp>
        <p:nvSpPr>
          <p:cNvPr id="13" name="Text 10"/>
          <p:cNvSpPr/>
          <p:nvPr/>
        </p:nvSpPr>
        <p:spPr>
          <a:xfrm>
            <a:off x="1401842" y="5775722"/>
            <a:ext cx="6999803" cy="63103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6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Если формат «дом»: инструкция понятна для самостоятельного выполнения</a:t>
            </a:r>
            <a:endParaRPr lang="en-US" sz="1650" dirty="0"/>
          </a:p>
        </p:txBody>
      </p:sp>
      <p:sp>
        <p:nvSpPr>
          <p:cNvPr id="14" name="Shape 11"/>
          <p:cNvSpPr/>
          <p:nvPr/>
        </p:nvSpPr>
        <p:spPr>
          <a:xfrm>
            <a:off x="742355" y="6771323"/>
            <a:ext cx="477203" cy="477202"/>
          </a:xfrm>
          <a:prstGeom prst="roundRect">
            <a:avLst>
              <a:gd name="adj" fmla="val 18669"/>
            </a:avLst>
          </a:prstGeom>
          <a:solidFill>
            <a:srgbClr val="003180"/>
          </a:solidFill>
          <a:ln w="7620">
            <a:solidFill>
              <a:srgbClr val="194A99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1401842" y="6844189"/>
            <a:ext cx="4222313" cy="3313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Критерии успеха реалистичны</a:t>
            </a:r>
            <a:endParaRPr lang="en-US" sz="2050" dirty="0"/>
          </a:p>
        </p:txBody>
      </p:sp>
      <p:sp>
        <p:nvSpPr>
          <p:cNvPr id="16" name="Text 13"/>
          <p:cNvSpPr/>
          <p:nvPr/>
        </p:nvSpPr>
        <p:spPr>
          <a:xfrm>
            <a:off x="1401842" y="7284839"/>
            <a:ext cx="6999803" cy="31551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6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Критерии успеха реалистичны для выбранного формата</a:t>
            </a:r>
            <a:endParaRPr lang="en-US" sz="16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144000" y="0"/>
            <a:ext cx="5486400" cy="8229600"/>
          </a:xfrm>
          <a:prstGeom prst="rect">
            <a:avLst/>
          </a:prstGeom>
          <a:solidFill>
            <a:srgbClr val="003180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895" y="164783"/>
            <a:ext cx="5266611" cy="789991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69382" y="612696"/>
            <a:ext cx="7605236" cy="20609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5400"/>
              </a:lnSpc>
              <a:buNone/>
            </a:pPr>
            <a:r>
              <a:rPr lang="en-US" sz="4300" dirty="0">
                <a:solidFill>
                  <a:srgbClr val="F5F0F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Чек-лист для самопроверки сценария — часть 2</a:t>
            </a:r>
            <a:endParaRPr lang="en-US" sz="4300" dirty="0"/>
          </a:p>
        </p:txBody>
      </p:sp>
      <p:sp>
        <p:nvSpPr>
          <p:cNvPr id="5" name="Shape 2"/>
          <p:cNvSpPr/>
          <p:nvPr/>
        </p:nvSpPr>
        <p:spPr>
          <a:xfrm>
            <a:off x="769382" y="2967276"/>
            <a:ext cx="494586" cy="494586"/>
          </a:xfrm>
          <a:prstGeom prst="roundRect">
            <a:avLst>
              <a:gd name="adj" fmla="val 18668"/>
            </a:avLst>
          </a:prstGeom>
          <a:solidFill>
            <a:srgbClr val="003180"/>
          </a:solidFill>
          <a:ln w="7620">
            <a:solidFill>
              <a:srgbClr val="194A99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459706" y="3042761"/>
            <a:ext cx="4488418" cy="3434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Предусмотрен способ проверки</a:t>
            </a:r>
            <a:endParaRPr lang="en-US" sz="2150" dirty="0"/>
          </a:p>
        </p:txBody>
      </p:sp>
      <p:sp>
        <p:nvSpPr>
          <p:cNvPr id="7" name="Text 4"/>
          <p:cNvSpPr/>
          <p:nvPr/>
        </p:nvSpPr>
        <p:spPr>
          <a:xfrm>
            <a:off x="1459706" y="3503652"/>
            <a:ext cx="6914912" cy="33242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Предусмотрен способ проверки / обратной связи</a:t>
            </a:r>
            <a:endParaRPr lang="en-US" sz="1700" dirty="0"/>
          </a:p>
        </p:txBody>
      </p:sp>
      <p:sp>
        <p:nvSpPr>
          <p:cNvPr id="8" name="Shape 5"/>
          <p:cNvSpPr/>
          <p:nvPr/>
        </p:nvSpPr>
        <p:spPr>
          <a:xfrm>
            <a:off x="769382" y="4227552"/>
            <a:ext cx="494586" cy="494586"/>
          </a:xfrm>
          <a:prstGeom prst="roundRect">
            <a:avLst>
              <a:gd name="adj" fmla="val 18668"/>
            </a:avLst>
          </a:prstGeom>
          <a:solidFill>
            <a:srgbClr val="003180"/>
          </a:solidFill>
          <a:ln w="7620">
            <a:solidFill>
              <a:srgbClr val="194A99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1459706" y="4303038"/>
            <a:ext cx="3137892" cy="3434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Инструмент доступен</a:t>
            </a:r>
            <a:endParaRPr lang="en-US" sz="2150" dirty="0"/>
          </a:p>
        </p:txBody>
      </p:sp>
      <p:sp>
        <p:nvSpPr>
          <p:cNvPr id="10" name="Text 7"/>
          <p:cNvSpPr/>
          <p:nvPr/>
        </p:nvSpPr>
        <p:spPr>
          <a:xfrm>
            <a:off x="1459706" y="4763929"/>
            <a:ext cx="6914912" cy="33242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Бесплатный, не требует сложной регистрации</a:t>
            </a:r>
            <a:endParaRPr lang="en-US" sz="1700" dirty="0"/>
          </a:p>
        </p:txBody>
      </p:sp>
      <p:sp>
        <p:nvSpPr>
          <p:cNvPr id="11" name="Shape 8"/>
          <p:cNvSpPr/>
          <p:nvPr/>
        </p:nvSpPr>
        <p:spPr>
          <a:xfrm>
            <a:off x="769382" y="5487829"/>
            <a:ext cx="494586" cy="494586"/>
          </a:xfrm>
          <a:prstGeom prst="roundRect">
            <a:avLst>
              <a:gd name="adj" fmla="val 18668"/>
            </a:avLst>
          </a:prstGeom>
          <a:solidFill>
            <a:srgbClr val="003180"/>
          </a:solidFill>
          <a:ln w="7620">
            <a:solidFill>
              <a:srgbClr val="194A99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1459706" y="5563314"/>
            <a:ext cx="4955143" cy="3434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Сценарий реалистичен по времени</a:t>
            </a:r>
            <a:endParaRPr lang="en-US" sz="2150" dirty="0"/>
          </a:p>
        </p:txBody>
      </p:sp>
      <p:sp>
        <p:nvSpPr>
          <p:cNvPr id="13" name="Text 10"/>
          <p:cNvSpPr/>
          <p:nvPr/>
        </p:nvSpPr>
        <p:spPr>
          <a:xfrm>
            <a:off x="1459706" y="6024205"/>
            <a:ext cx="6914912" cy="33242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5–10 минут</a:t>
            </a:r>
            <a:endParaRPr lang="en-US" sz="1700" dirty="0"/>
          </a:p>
        </p:txBody>
      </p:sp>
      <p:sp>
        <p:nvSpPr>
          <p:cNvPr id="14" name="Shape 11"/>
          <p:cNvSpPr/>
          <p:nvPr/>
        </p:nvSpPr>
        <p:spPr>
          <a:xfrm>
            <a:off x="769382" y="6748105"/>
            <a:ext cx="494586" cy="494586"/>
          </a:xfrm>
          <a:prstGeom prst="roundRect">
            <a:avLst>
              <a:gd name="adj" fmla="val 18668"/>
            </a:avLst>
          </a:prstGeom>
          <a:solidFill>
            <a:srgbClr val="003180"/>
          </a:solidFill>
          <a:ln w="7620">
            <a:solidFill>
              <a:srgbClr val="194A99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1459706" y="6823591"/>
            <a:ext cx="4407456" cy="3434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Предусмотрен резервный план</a:t>
            </a:r>
            <a:endParaRPr lang="en-US" sz="2150" dirty="0"/>
          </a:p>
        </p:txBody>
      </p:sp>
      <p:sp>
        <p:nvSpPr>
          <p:cNvPr id="16" name="Text 13"/>
          <p:cNvSpPr/>
          <p:nvPr/>
        </p:nvSpPr>
        <p:spPr>
          <a:xfrm>
            <a:off x="1459706" y="7284482"/>
            <a:ext cx="6914912" cy="33242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На случай технического сбоя</a:t>
            </a:r>
            <a:endParaRPr lang="en-US" sz="17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144000" y="0"/>
            <a:ext cx="5486400" cy="8229600"/>
          </a:xfrm>
          <a:prstGeom prst="rect">
            <a:avLst/>
          </a:prstGeom>
          <a:solidFill>
            <a:srgbClr val="003180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895" y="164783"/>
            <a:ext cx="5266611" cy="789991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69382" y="678537"/>
            <a:ext cx="7605236" cy="13739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5400"/>
              </a:lnSpc>
              <a:buNone/>
            </a:pPr>
            <a:r>
              <a:rPr lang="en-US" sz="4300" dirty="0">
                <a:solidFill>
                  <a:srgbClr val="F5F0F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Быстрый старт с инструментами</a:t>
            </a:r>
            <a:endParaRPr lang="en-US" sz="4300" dirty="0"/>
          </a:p>
        </p:txBody>
      </p:sp>
      <p:sp>
        <p:nvSpPr>
          <p:cNvPr id="5" name="Shape 2"/>
          <p:cNvSpPr/>
          <p:nvPr/>
        </p:nvSpPr>
        <p:spPr>
          <a:xfrm>
            <a:off x="769382" y="2346127"/>
            <a:ext cx="3704749" cy="5204817"/>
          </a:xfrm>
          <a:prstGeom prst="roundRect">
            <a:avLst>
              <a:gd name="adj" fmla="val 3949"/>
            </a:avLst>
          </a:prstGeom>
          <a:solidFill>
            <a:srgbClr val="09151A">
              <a:alpha val="95000"/>
            </a:srgbClr>
          </a:solidFill>
          <a:ln w="30480">
            <a:solidFill>
              <a:srgbClr val="194A99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738902" y="2346127"/>
            <a:ext cx="121920" cy="5204817"/>
          </a:xfrm>
          <a:prstGeom prst="roundRect">
            <a:avLst>
              <a:gd name="adj" fmla="val 75731"/>
            </a:avLst>
          </a:prstGeom>
          <a:solidFill>
            <a:srgbClr val="609DFF"/>
          </a:solidFill>
        </p:spPr>
      </p:sp>
      <p:sp>
        <p:nvSpPr>
          <p:cNvPr id="7" name="Text 4"/>
          <p:cNvSpPr/>
          <p:nvPr/>
        </p:nvSpPr>
        <p:spPr>
          <a:xfrm>
            <a:off x="1111091" y="2596396"/>
            <a:ext cx="2747843" cy="3434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VKдоски</a:t>
            </a:r>
            <a:endParaRPr lang="en-US" sz="2150" dirty="0"/>
          </a:p>
        </p:txBody>
      </p:sp>
      <p:sp>
        <p:nvSpPr>
          <p:cNvPr id="8" name="Text 5"/>
          <p:cNvSpPr/>
          <p:nvPr/>
        </p:nvSpPr>
        <p:spPr>
          <a:xfrm>
            <a:off x="1111091" y="3057287"/>
            <a:ext cx="3112770" cy="33242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u="sng" dirty="0">
                <a:solidFill>
                  <a:srgbClr val="609DFF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  <a:hlinkClick r:id="rId4"/>
              </a:rPr>
              <a:t>https://doski.vk.com</a:t>
            </a:r>
            <a:endParaRPr lang="en-US" sz="1700" dirty="0"/>
          </a:p>
        </p:txBody>
      </p:sp>
      <p:sp>
        <p:nvSpPr>
          <p:cNvPr id="9" name="Text 6"/>
          <p:cNvSpPr/>
          <p:nvPr/>
        </p:nvSpPr>
        <p:spPr>
          <a:xfrm>
            <a:off x="1111091" y="3507105"/>
            <a:ext cx="3112770" cy="379356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70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Для класса:</a:t>
            </a:r>
            <a:r>
              <a:rPr lang="en-US" sz="17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 учитель проектирует доску, ученики отвечают устно или работают в группах</a:t>
            </a:r>
            <a:endParaRPr lang="en-US" sz="1700" dirty="0"/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70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Для дома:</a:t>
            </a:r>
            <a:r>
              <a:rPr lang="en-US" sz="17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 асинхронное задание — ученики заполняют доску к сроку</a:t>
            </a:r>
            <a:endParaRPr lang="en-US" sz="1700" dirty="0"/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70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Время на освоение:</a:t>
            </a:r>
            <a:r>
              <a:rPr lang="en-US" sz="17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 15–20 минут</a:t>
            </a:r>
            <a:endParaRPr lang="en-US" sz="1700" dirty="0"/>
          </a:p>
        </p:txBody>
      </p:sp>
      <p:sp>
        <p:nvSpPr>
          <p:cNvPr id="10" name="Shape 7"/>
          <p:cNvSpPr/>
          <p:nvPr/>
        </p:nvSpPr>
        <p:spPr>
          <a:xfrm>
            <a:off x="4669869" y="2346127"/>
            <a:ext cx="3704749" cy="5204817"/>
          </a:xfrm>
          <a:prstGeom prst="roundRect">
            <a:avLst>
              <a:gd name="adj" fmla="val 3949"/>
            </a:avLst>
          </a:prstGeom>
          <a:solidFill>
            <a:srgbClr val="09151A">
              <a:alpha val="95000"/>
            </a:srgbClr>
          </a:solidFill>
          <a:ln w="30480">
            <a:solidFill>
              <a:srgbClr val="194A99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4639389" y="2346127"/>
            <a:ext cx="121920" cy="5204817"/>
          </a:xfrm>
          <a:prstGeom prst="roundRect">
            <a:avLst>
              <a:gd name="adj" fmla="val 75731"/>
            </a:avLst>
          </a:prstGeom>
          <a:solidFill>
            <a:srgbClr val="609DFF"/>
          </a:solidFill>
        </p:spPr>
      </p:sp>
      <p:sp>
        <p:nvSpPr>
          <p:cNvPr id="12" name="Text 9"/>
          <p:cNvSpPr/>
          <p:nvPr/>
        </p:nvSpPr>
        <p:spPr>
          <a:xfrm>
            <a:off x="5011579" y="2596396"/>
            <a:ext cx="2747843" cy="3434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Wordwall</a:t>
            </a:r>
            <a:endParaRPr lang="en-US" sz="2150" dirty="0"/>
          </a:p>
        </p:txBody>
      </p:sp>
      <p:sp>
        <p:nvSpPr>
          <p:cNvPr id="13" name="Text 10"/>
          <p:cNvSpPr/>
          <p:nvPr/>
        </p:nvSpPr>
        <p:spPr>
          <a:xfrm>
            <a:off x="5011579" y="3057287"/>
            <a:ext cx="3112770" cy="33242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u="sng" dirty="0">
                <a:solidFill>
                  <a:srgbClr val="609DFF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  <a:hlinkClick r:id="rId5"/>
              </a:rPr>
              <a:t>https://wordwall.net</a:t>
            </a:r>
            <a:endParaRPr lang="en-US" sz="1700" dirty="0"/>
          </a:p>
        </p:txBody>
      </p:sp>
      <p:sp>
        <p:nvSpPr>
          <p:cNvPr id="14" name="Text 11"/>
          <p:cNvSpPr/>
          <p:nvPr/>
        </p:nvSpPr>
        <p:spPr>
          <a:xfrm>
            <a:off x="5011579" y="3507105"/>
            <a:ext cx="3112770" cy="379356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70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Для класса:</a:t>
            </a:r>
            <a:r>
              <a:rPr lang="en-US" sz="17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 учитель запускает игру на проекторе, ученики отвечают устно</a:t>
            </a:r>
            <a:endParaRPr lang="en-US" sz="1700" dirty="0"/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70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Для дома:</a:t>
            </a:r>
            <a:r>
              <a:rPr lang="en-US" sz="17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 ученики проходят интерактивные задания самостоятельно</a:t>
            </a:r>
            <a:endParaRPr lang="en-US" sz="1700" dirty="0"/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70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Время на освоение:</a:t>
            </a:r>
            <a:r>
              <a:rPr lang="en-US" sz="17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 20–30 минут</a:t>
            </a:r>
            <a:endParaRPr lang="en-US" sz="17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144000" y="0"/>
            <a:ext cx="5486400" cy="8229600"/>
          </a:xfrm>
          <a:prstGeom prst="rect">
            <a:avLst/>
          </a:prstGeom>
          <a:solidFill>
            <a:srgbClr val="003180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7349" y="185023"/>
            <a:ext cx="5239703" cy="785955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863798" y="883920"/>
            <a:ext cx="7416403" cy="231386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6050"/>
              </a:lnSpc>
              <a:buNone/>
            </a:pPr>
            <a:r>
              <a:rPr lang="en-US" sz="4850" dirty="0">
                <a:solidFill>
                  <a:srgbClr val="F5F0F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Быстрый старт с инструментами — часть 2</a:t>
            </a:r>
            <a:endParaRPr lang="en-US" sz="4850" dirty="0"/>
          </a:p>
        </p:txBody>
      </p:sp>
      <p:sp>
        <p:nvSpPr>
          <p:cNvPr id="5" name="Shape 2"/>
          <p:cNvSpPr/>
          <p:nvPr/>
        </p:nvSpPr>
        <p:spPr>
          <a:xfrm>
            <a:off x="863798" y="3567946"/>
            <a:ext cx="7416403" cy="3777615"/>
          </a:xfrm>
          <a:prstGeom prst="roundRect">
            <a:avLst>
              <a:gd name="adj" fmla="val 3873"/>
            </a:avLst>
          </a:prstGeom>
          <a:solidFill>
            <a:srgbClr val="09151A">
              <a:alpha val="95000"/>
            </a:srgbClr>
          </a:solidFill>
          <a:ln w="30480">
            <a:solidFill>
              <a:srgbClr val="194A99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833318" y="3567946"/>
            <a:ext cx="121920" cy="3777615"/>
          </a:xfrm>
          <a:prstGeom prst="roundRect">
            <a:avLst>
              <a:gd name="adj" fmla="val 85031"/>
            </a:avLst>
          </a:prstGeom>
          <a:solidFill>
            <a:srgbClr val="609DFF"/>
          </a:solidFill>
        </p:spPr>
      </p:sp>
      <p:sp>
        <p:nvSpPr>
          <p:cNvPr id="7" name="Text 4"/>
          <p:cNvSpPr/>
          <p:nvPr/>
        </p:nvSpPr>
        <p:spPr>
          <a:xfrm>
            <a:off x="1232535" y="3845243"/>
            <a:ext cx="3085386" cy="3855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Яндекс.Формы</a:t>
            </a:r>
            <a:endParaRPr lang="en-US" sz="2400" dirty="0"/>
          </a:p>
        </p:txBody>
      </p:sp>
      <p:sp>
        <p:nvSpPr>
          <p:cNvPr id="8" name="Text 5"/>
          <p:cNvSpPr/>
          <p:nvPr/>
        </p:nvSpPr>
        <p:spPr>
          <a:xfrm>
            <a:off x="1232535" y="4378762"/>
            <a:ext cx="6770370" cy="39481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00" u="sng" dirty="0">
                <a:solidFill>
                  <a:srgbClr val="609DFF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  <a:hlinkClick r:id="rId4"/>
              </a:rPr>
              <a:t>https://forms.yandex.ru</a:t>
            </a:r>
            <a:endParaRPr lang="en-US" sz="1900" dirty="0"/>
          </a:p>
        </p:txBody>
      </p:sp>
      <p:sp>
        <p:nvSpPr>
          <p:cNvPr id="9" name="Text 6"/>
          <p:cNvSpPr/>
          <p:nvPr/>
        </p:nvSpPr>
        <p:spPr>
          <a:xfrm>
            <a:off x="1232535" y="4921568"/>
            <a:ext cx="6770370" cy="214669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3100"/>
              </a:lnSpc>
              <a:buSzPct val="100000"/>
              <a:buChar char="•"/>
            </a:pPr>
            <a:r>
              <a:rPr lang="en-US" sz="190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Для класса:</a:t>
            </a:r>
            <a:r>
              <a:rPr lang="en-US" sz="19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 учитель собирает ответы устно и вносит в форму</a:t>
            </a:r>
            <a:endParaRPr lang="en-US" sz="1900" dirty="0"/>
          </a:p>
          <a:p>
            <a:pPr marL="342900" indent="-342900" algn="l">
              <a:lnSpc>
                <a:spcPts val="3100"/>
              </a:lnSpc>
              <a:buSzPct val="100000"/>
              <a:buChar char="•"/>
            </a:pPr>
            <a:r>
              <a:rPr lang="en-US" sz="190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Для дома:</a:t>
            </a:r>
            <a:r>
              <a:rPr lang="en-US" sz="19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 тест с автопроверкой, дедлайн, статистика</a:t>
            </a:r>
            <a:endParaRPr lang="en-US" sz="1900" dirty="0"/>
          </a:p>
          <a:p>
            <a:pPr marL="342900" indent="-342900" algn="l">
              <a:lnSpc>
                <a:spcPts val="3100"/>
              </a:lnSpc>
              <a:buSzPct val="100000"/>
              <a:buChar char="•"/>
            </a:pPr>
            <a:r>
              <a:rPr lang="en-US" sz="190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Время на освоение:</a:t>
            </a:r>
            <a:r>
              <a:rPr lang="en-US" sz="19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 30–40 минут</a:t>
            </a:r>
            <a:endParaRPr lang="en-US" sz="1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144000" y="0"/>
            <a:ext cx="5486400" cy="8229600"/>
          </a:xfrm>
          <a:prstGeom prst="rect">
            <a:avLst/>
          </a:prstGeom>
          <a:solidFill>
            <a:srgbClr val="003180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4963" y="121444"/>
            <a:ext cx="5324475" cy="798671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66857" y="477441"/>
            <a:ext cx="4698325" cy="5061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950"/>
              </a:lnSpc>
              <a:buNone/>
            </a:pPr>
            <a:r>
              <a:rPr lang="en-US" sz="3150" dirty="0">
                <a:solidFill>
                  <a:srgbClr val="F5F0F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Практическое задание</a:t>
            </a:r>
            <a:endParaRPr lang="en-US" sz="3150" dirty="0"/>
          </a:p>
        </p:txBody>
      </p:sp>
      <p:sp>
        <p:nvSpPr>
          <p:cNvPr id="5" name="Text 2"/>
          <p:cNvSpPr/>
          <p:nvPr/>
        </p:nvSpPr>
        <p:spPr>
          <a:xfrm>
            <a:off x="566857" y="1143000"/>
            <a:ext cx="323850" cy="20240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50" dirty="0">
                <a:solidFill>
                  <a:srgbClr val="E2E6E9"/>
                </a:solidFill>
                <a:latin typeface="Merriweather Light" pitchFamily="34" charset="0"/>
                <a:ea typeface="Merriweather Light" pitchFamily="34" charset="-122"/>
                <a:cs typeface="Merriweather Light" pitchFamily="34" charset="-120"/>
              </a:rPr>
              <a:t>01</a:t>
            </a:r>
            <a:endParaRPr lang="en-US" sz="1250" dirty="0"/>
          </a:p>
        </p:txBody>
      </p:sp>
      <p:sp>
        <p:nvSpPr>
          <p:cNvPr id="6" name="Shape 3"/>
          <p:cNvSpPr/>
          <p:nvPr/>
        </p:nvSpPr>
        <p:spPr>
          <a:xfrm>
            <a:off x="566857" y="1395413"/>
            <a:ext cx="3952042" cy="22860"/>
          </a:xfrm>
          <a:prstGeom prst="rect">
            <a:avLst/>
          </a:prstGeom>
          <a:solidFill>
            <a:srgbClr val="609DFF"/>
          </a:solidFill>
        </p:spPr>
      </p:sp>
      <p:sp>
        <p:nvSpPr>
          <p:cNvPr id="7" name="Text 4"/>
          <p:cNvSpPr/>
          <p:nvPr/>
        </p:nvSpPr>
        <p:spPr>
          <a:xfrm>
            <a:off x="566857" y="1522095"/>
            <a:ext cx="3952042" cy="64365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Выберите тему ближайшего урока и определите формат: </a:t>
            </a:r>
            <a:r>
              <a:rPr lang="en-US" sz="125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класс (без телефонов)</a:t>
            </a:r>
            <a:r>
              <a:rPr lang="en-US" sz="12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 или </a:t>
            </a:r>
            <a:r>
              <a:rPr lang="en-US" sz="125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домашнее задание</a:t>
            </a:r>
            <a:endParaRPr lang="en-US" sz="1250" dirty="0"/>
          </a:p>
        </p:txBody>
      </p:sp>
      <p:sp>
        <p:nvSpPr>
          <p:cNvPr id="8" name="Text 5"/>
          <p:cNvSpPr/>
          <p:nvPr/>
        </p:nvSpPr>
        <p:spPr>
          <a:xfrm>
            <a:off x="4625102" y="1143000"/>
            <a:ext cx="323850" cy="20240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50" dirty="0">
                <a:solidFill>
                  <a:srgbClr val="E2E6E9"/>
                </a:solidFill>
                <a:latin typeface="Merriweather Light" pitchFamily="34" charset="0"/>
                <a:ea typeface="Merriweather Light" pitchFamily="34" charset="-122"/>
                <a:cs typeface="Merriweather Light" pitchFamily="34" charset="-120"/>
              </a:rPr>
              <a:t>02</a:t>
            </a:r>
            <a:endParaRPr lang="en-US" sz="1250" dirty="0"/>
          </a:p>
        </p:txBody>
      </p:sp>
      <p:sp>
        <p:nvSpPr>
          <p:cNvPr id="9" name="Shape 6"/>
          <p:cNvSpPr/>
          <p:nvPr/>
        </p:nvSpPr>
        <p:spPr>
          <a:xfrm>
            <a:off x="4625102" y="1395413"/>
            <a:ext cx="3952042" cy="22860"/>
          </a:xfrm>
          <a:prstGeom prst="rect">
            <a:avLst/>
          </a:prstGeom>
          <a:solidFill>
            <a:srgbClr val="609DFF"/>
          </a:solidFill>
        </p:spPr>
      </p:sp>
      <p:sp>
        <p:nvSpPr>
          <p:cNvPr id="10" name="Text 7"/>
          <p:cNvSpPr/>
          <p:nvPr/>
        </p:nvSpPr>
        <p:spPr>
          <a:xfrm>
            <a:off x="4625102" y="1522095"/>
            <a:ext cx="3952042" cy="42910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Подберите инструмент из матрицы и </a:t>
            </a:r>
            <a:r>
              <a:rPr lang="en-US" sz="125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заполните шаблон цифрового сценария</a:t>
            </a:r>
            <a:endParaRPr lang="en-US" sz="1250" dirty="0"/>
          </a:p>
        </p:txBody>
      </p:sp>
      <p:sp>
        <p:nvSpPr>
          <p:cNvPr id="11" name="Text 8"/>
          <p:cNvSpPr/>
          <p:nvPr/>
        </p:nvSpPr>
        <p:spPr>
          <a:xfrm>
            <a:off x="566857" y="2393394"/>
            <a:ext cx="323850" cy="20240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50" dirty="0">
                <a:solidFill>
                  <a:srgbClr val="E2E6E9"/>
                </a:solidFill>
                <a:latin typeface="Merriweather Light" pitchFamily="34" charset="0"/>
                <a:ea typeface="Merriweather Light" pitchFamily="34" charset="-122"/>
                <a:cs typeface="Merriweather Light" pitchFamily="34" charset="-120"/>
              </a:rPr>
              <a:t>03</a:t>
            </a:r>
            <a:endParaRPr lang="en-US" sz="1250" dirty="0"/>
          </a:p>
        </p:txBody>
      </p:sp>
      <p:sp>
        <p:nvSpPr>
          <p:cNvPr id="12" name="Shape 9"/>
          <p:cNvSpPr/>
          <p:nvPr/>
        </p:nvSpPr>
        <p:spPr>
          <a:xfrm>
            <a:off x="566857" y="2645807"/>
            <a:ext cx="3952042" cy="22860"/>
          </a:xfrm>
          <a:prstGeom prst="rect">
            <a:avLst/>
          </a:prstGeom>
          <a:solidFill>
            <a:srgbClr val="609DFF"/>
          </a:solidFill>
        </p:spPr>
      </p:sp>
      <p:sp>
        <p:nvSpPr>
          <p:cNvPr id="13" name="Text 10"/>
          <p:cNvSpPr/>
          <p:nvPr/>
        </p:nvSpPr>
        <p:spPr>
          <a:xfrm>
            <a:off x="566857" y="2772489"/>
            <a:ext cx="3952042" cy="42910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Проведите </a:t>
            </a:r>
            <a:r>
              <a:rPr lang="en-US" sz="125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взаимную экспертизу в паре</a:t>
            </a:r>
            <a:r>
              <a:rPr lang="en-US" sz="12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 по чек-листу</a:t>
            </a:r>
            <a:endParaRPr lang="en-US" sz="1250" dirty="0"/>
          </a:p>
        </p:txBody>
      </p:sp>
      <p:sp>
        <p:nvSpPr>
          <p:cNvPr id="14" name="Text 11"/>
          <p:cNvSpPr/>
          <p:nvPr/>
        </p:nvSpPr>
        <p:spPr>
          <a:xfrm>
            <a:off x="4625102" y="2393394"/>
            <a:ext cx="323850" cy="20240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50" dirty="0">
                <a:solidFill>
                  <a:srgbClr val="E2E6E9"/>
                </a:solidFill>
                <a:latin typeface="Merriweather Light" pitchFamily="34" charset="0"/>
                <a:ea typeface="Merriweather Light" pitchFamily="34" charset="-122"/>
                <a:cs typeface="Merriweather Light" pitchFamily="34" charset="-120"/>
              </a:rPr>
              <a:t>04</a:t>
            </a:r>
            <a:endParaRPr lang="en-US" sz="1250" dirty="0"/>
          </a:p>
        </p:txBody>
      </p:sp>
      <p:sp>
        <p:nvSpPr>
          <p:cNvPr id="15" name="Shape 12"/>
          <p:cNvSpPr/>
          <p:nvPr/>
        </p:nvSpPr>
        <p:spPr>
          <a:xfrm>
            <a:off x="4625102" y="2645807"/>
            <a:ext cx="3952042" cy="22860"/>
          </a:xfrm>
          <a:prstGeom prst="rect">
            <a:avLst/>
          </a:prstGeom>
          <a:solidFill>
            <a:srgbClr val="609DFF"/>
          </a:solidFill>
        </p:spPr>
      </p:sp>
      <p:sp>
        <p:nvSpPr>
          <p:cNvPr id="16" name="Text 13"/>
          <p:cNvSpPr/>
          <p:nvPr/>
        </p:nvSpPr>
        <p:spPr>
          <a:xfrm>
            <a:off x="4625102" y="2772489"/>
            <a:ext cx="3952042" cy="2145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Внесите </a:t>
            </a:r>
            <a:r>
              <a:rPr lang="en-US" sz="125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одну правку</a:t>
            </a:r>
            <a:r>
              <a:rPr lang="en-US" sz="12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 на основе обратной связи</a:t>
            </a:r>
            <a:endParaRPr lang="en-US" sz="1250" dirty="0"/>
          </a:p>
        </p:txBody>
      </p:sp>
      <p:sp>
        <p:nvSpPr>
          <p:cNvPr id="17" name="Text 14"/>
          <p:cNvSpPr/>
          <p:nvPr/>
        </p:nvSpPr>
        <p:spPr>
          <a:xfrm>
            <a:off x="566857" y="3429238"/>
            <a:ext cx="323850" cy="20240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50" dirty="0">
                <a:solidFill>
                  <a:srgbClr val="E2E6E9"/>
                </a:solidFill>
                <a:latin typeface="Merriweather Light" pitchFamily="34" charset="0"/>
                <a:ea typeface="Merriweather Light" pitchFamily="34" charset="-122"/>
                <a:cs typeface="Merriweather Light" pitchFamily="34" charset="-120"/>
              </a:rPr>
              <a:t>05</a:t>
            </a:r>
            <a:endParaRPr lang="en-US" sz="1250" dirty="0"/>
          </a:p>
        </p:txBody>
      </p:sp>
      <p:sp>
        <p:nvSpPr>
          <p:cNvPr id="18" name="Shape 15"/>
          <p:cNvSpPr/>
          <p:nvPr/>
        </p:nvSpPr>
        <p:spPr>
          <a:xfrm>
            <a:off x="566857" y="3681651"/>
            <a:ext cx="8010287" cy="22860"/>
          </a:xfrm>
          <a:prstGeom prst="rect">
            <a:avLst/>
          </a:prstGeom>
          <a:solidFill>
            <a:srgbClr val="609DFF"/>
          </a:solidFill>
        </p:spPr>
      </p:sp>
      <p:sp>
        <p:nvSpPr>
          <p:cNvPr id="19" name="Text 16"/>
          <p:cNvSpPr/>
          <p:nvPr/>
        </p:nvSpPr>
        <p:spPr>
          <a:xfrm>
            <a:off x="566857" y="3808333"/>
            <a:ext cx="8010287" cy="2145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Сохраните готовый сценарий в папку: </a:t>
            </a:r>
            <a:r>
              <a:rPr lang="en-US" sz="125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«Портфолио педагога / 5_Методическая_активность»</a:t>
            </a:r>
            <a:endParaRPr lang="en-US" sz="1250" dirty="0"/>
          </a:p>
        </p:txBody>
      </p:sp>
      <p:sp>
        <p:nvSpPr>
          <p:cNvPr id="20" name="Shape 17"/>
          <p:cNvSpPr/>
          <p:nvPr/>
        </p:nvSpPr>
        <p:spPr>
          <a:xfrm>
            <a:off x="566857" y="4304348"/>
            <a:ext cx="8010287" cy="12144"/>
          </a:xfrm>
          <a:prstGeom prst="rect">
            <a:avLst/>
          </a:prstGeom>
          <a:solidFill>
            <a:srgbClr val="E2E6E9">
              <a:alpha val="50000"/>
            </a:srgbClr>
          </a:solidFill>
        </p:spPr>
      </p:sp>
      <p:sp>
        <p:nvSpPr>
          <p:cNvPr id="21" name="Text 18"/>
          <p:cNvSpPr/>
          <p:nvPr/>
        </p:nvSpPr>
        <p:spPr>
          <a:xfrm>
            <a:off x="566857" y="4516398"/>
            <a:ext cx="3239572" cy="404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550" dirty="0">
                <a:solidFill>
                  <a:srgbClr val="F5F0F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Рефлексия</a:t>
            </a:r>
            <a:endParaRPr lang="en-US" sz="2550" dirty="0"/>
          </a:p>
        </p:txBody>
      </p:sp>
      <p:sp>
        <p:nvSpPr>
          <p:cNvPr id="22" name="Text 19"/>
          <p:cNvSpPr/>
          <p:nvPr/>
        </p:nvSpPr>
        <p:spPr>
          <a:xfrm>
            <a:off x="566857" y="5080754"/>
            <a:ext cx="8010287" cy="2145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Ответьте на вопросы:</a:t>
            </a:r>
            <a:endParaRPr lang="en-US" sz="1250" dirty="0"/>
          </a:p>
        </p:txBody>
      </p:sp>
      <p:sp>
        <p:nvSpPr>
          <p:cNvPr id="23" name="Shape 20"/>
          <p:cNvSpPr/>
          <p:nvPr/>
        </p:nvSpPr>
        <p:spPr>
          <a:xfrm>
            <a:off x="566857" y="5414843"/>
            <a:ext cx="3952042" cy="1330047"/>
          </a:xfrm>
          <a:prstGeom prst="roundRect">
            <a:avLst>
              <a:gd name="adj" fmla="val 5115"/>
            </a:avLst>
          </a:prstGeom>
          <a:solidFill>
            <a:srgbClr val="09151A">
              <a:alpha val="95000"/>
            </a:srgbClr>
          </a:solidFill>
          <a:ln w="22860">
            <a:solidFill>
              <a:srgbClr val="194A99"/>
            </a:solidFill>
            <a:prstDash val="solid"/>
          </a:ln>
        </p:spPr>
      </p:sp>
      <p:sp>
        <p:nvSpPr>
          <p:cNvPr id="24" name="Text 21"/>
          <p:cNvSpPr/>
          <p:nvPr/>
        </p:nvSpPr>
        <p:spPr>
          <a:xfrm>
            <a:off x="751642" y="5599628"/>
            <a:ext cx="2024777" cy="25312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Вопрос 1</a:t>
            </a:r>
            <a:endParaRPr lang="en-US" sz="1550" dirty="0"/>
          </a:p>
        </p:txBody>
      </p:sp>
      <p:sp>
        <p:nvSpPr>
          <p:cNvPr id="25" name="Text 22"/>
          <p:cNvSpPr/>
          <p:nvPr/>
        </p:nvSpPr>
        <p:spPr>
          <a:xfrm>
            <a:off x="751642" y="5916454"/>
            <a:ext cx="3582472" cy="64365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Какой цифровой инструмент и формат (класс/дом) вы точно попробуете на своём уроке?</a:t>
            </a:r>
            <a:endParaRPr lang="en-US" sz="1250" dirty="0"/>
          </a:p>
        </p:txBody>
      </p:sp>
      <p:sp>
        <p:nvSpPr>
          <p:cNvPr id="26" name="Shape 23"/>
          <p:cNvSpPr/>
          <p:nvPr/>
        </p:nvSpPr>
        <p:spPr>
          <a:xfrm>
            <a:off x="4625102" y="5414843"/>
            <a:ext cx="3952042" cy="1330047"/>
          </a:xfrm>
          <a:prstGeom prst="roundRect">
            <a:avLst>
              <a:gd name="adj" fmla="val 5115"/>
            </a:avLst>
          </a:prstGeom>
          <a:solidFill>
            <a:srgbClr val="09151A">
              <a:alpha val="95000"/>
            </a:srgbClr>
          </a:solidFill>
          <a:ln w="22860">
            <a:solidFill>
              <a:srgbClr val="194A99"/>
            </a:solidFill>
            <a:prstDash val="solid"/>
          </a:ln>
        </p:spPr>
      </p:sp>
      <p:sp>
        <p:nvSpPr>
          <p:cNvPr id="27" name="Text 24"/>
          <p:cNvSpPr/>
          <p:nvPr/>
        </p:nvSpPr>
        <p:spPr>
          <a:xfrm>
            <a:off x="4809887" y="5599628"/>
            <a:ext cx="2024777" cy="25312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Вопрос 2</a:t>
            </a:r>
            <a:endParaRPr lang="en-US" sz="1550" dirty="0"/>
          </a:p>
        </p:txBody>
      </p:sp>
      <p:sp>
        <p:nvSpPr>
          <p:cNvPr id="28" name="Text 25"/>
          <p:cNvSpPr/>
          <p:nvPr/>
        </p:nvSpPr>
        <p:spPr>
          <a:xfrm>
            <a:off x="4809887" y="5916454"/>
            <a:ext cx="3582472" cy="42910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Какой этап вашего урока можно усилить цифровым инструментом?</a:t>
            </a:r>
            <a:endParaRPr lang="en-US" sz="1250" dirty="0"/>
          </a:p>
        </p:txBody>
      </p:sp>
      <p:sp>
        <p:nvSpPr>
          <p:cNvPr id="29" name="Shape 26"/>
          <p:cNvSpPr/>
          <p:nvPr/>
        </p:nvSpPr>
        <p:spPr>
          <a:xfrm>
            <a:off x="566857" y="6851094"/>
            <a:ext cx="8010287" cy="900946"/>
          </a:xfrm>
          <a:prstGeom prst="roundRect">
            <a:avLst>
              <a:gd name="adj" fmla="val 7551"/>
            </a:avLst>
          </a:prstGeom>
          <a:solidFill>
            <a:srgbClr val="09151A">
              <a:alpha val="95000"/>
            </a:srgbClr>
          </a:solidFill>
          <a:ln w="22860">
            <a:solidFill>
              <a:srgbClr val="194A99"/>
            </a:solidFill>
            <a:prstDash val="solid"/>
          </a:ln>
        </p:spPr>
      </p:sp>
      <p:sp>
        <p:nvSpPr>
          <p:cNvPr id="30" name="Text 27"/>
          <p:cNvSpPr/>
          <p:nvPr/>
        </p:nvSpPr>
        <p:spPr>
          <a:xfrm>
            <a:off x="751642" y="7035879"/>
            <a:ext cx="2024777" cy="25312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Вопрос 3</a:t>
            </a:r>
            <a:endParaRPr lang="en-US" sz="1550" dirty="0"/>
          </a:p>
        </p:txBody>
      </p:sp>
      <p:sp>
        <p:nvSpPr>
          <p:cNvPr id="31" name="Text 28"/>
          <p:cNvSpPr/>
          <p:nvPr/>
        </p:nvSpPr>
        <p:spPr>
          <a:xfrm>
            <a:off x="751642" y="7352705"/>
            <a:ext cx="7640717" cy="2145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Что стало для вас самым полезным открытием сегодня?</a:t>
            </a:r>
            <a:endParaRPr lang="en-US" sz="12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5486400" cy="8229600"/>
          </a:xfrm>
          <a:prstGeom prst="rect">
            <a:avLst/>
          </a:prstGeom>
          <a:solidFill>
            <a:srgbClr val="003180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705" y="170497"/>
            <a:ext cx="5258991" cy="788848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282809" y="671870"/>
            <a:ext cx="5688687" cy="71104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F5F0F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Цели занятия</a:t>
            </a:r>
            <a:endParaRPr lang="en-US" sz="4450" dirty="0"/>
          </a:p>
        </p:txBody>
      </p:sp>
      <p:sp>
        <p:nvSpPr>
          <p:cNvPr id="5" name="Shape 2"/>
          <p:cNvSpPr/>
          <p:nvPr/>
        </p:nvSpPr>
        <p:spPr>
          <a:xfrm>
            <a:off x="6282809" y="1697474"/>
            <a:ext cx="7551182" cy="1696998"/>
          </a:xfrm>
          <a:prstGeom prst="roundRect">
            <a:avLst>
              <a:gd name="adj" fmla="val 8621"/>
            </a:avLst>
          </a:prstGeom>
          <a:solidFill>
            <a:srgbClr val="09151A">
              <a:alpha val="95000"/>
            </a:srgbClr>
          </a:solidFill>
          <a:ln w="30480">
            <a:solidFill>
              <a:srgbClr val="194A99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6252329" y="1697474"/>
            <a:ext cx="121920" cy="1696998"/>
          </a:xfrm>
          <a:prstGeom prst="roundRect">
            <a:avLst>
              <a:gd name="adj" fmla="val 78388"/>
            </a:avLst>
          </a:prstGeom>
          <a:solidFill>
            <a:srgbClr val="609DFF"/>
          </a:solidFill>
        </p:spPr>
      </p:sp>
      <p:sp>
        <p:nvSpPr>
          <p:cNvPr id="7" name="Text 4"/>
          <p:cNvSpPr/>
          <p:nvPr/>
        </p:nvSpPr>
        <p:spPr>
          <a:xfrm>
            <a:off x="6632258" y="1955483"/>
            <a:ext cx="3875603" cy="35552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Научиться проектировать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6632258" y="2436852"/>
            <a:ext cx="6943725" cy="69961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Цифровой этап урока с учётом ограничения: </a:t>
            </a:r>
            <a:r>
              <a:rPr lang="en-US" sz="175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телефоны учеников недоступны во время занятия</a:t>
            </a:r>
            <a:endParaRPr lang="en-US" sz="1750" dirty="0"/>
          </a:p>
        </p:txBody>
      </p:sp>
      <p:sp>
        <p:nvSpPr>
          <p:cNvPr id="9" name="Shape 6"/>
          <p:cNvSpPr/>
          <p:nvPr/>
        </p:nvSpPr>
        <p:spPr>
          <a:xfrm>
            <a:off x="6282809" y="3604141"/>
            <a:ext cx="7551182" cy="2046803"/>
          </a:xfrm>
          <a:prstGeom prst="roundRect">
            <a:avLst>
              <a:gd name="adj" fmla="val 7148"/>
            </a:avLst>
          </a:prstGeom>
          <a:solidFill>
            <a:srgbClr val="09151A">
              <a:alpha val="95000"/>
            </a:srgbClr>
          </a:solidFill>
          <a:ln w="30480">
            <a:solidFill>
              <a:srgbClr val="194A99"/>
            </a:solidFill>
            <a:prstDash val="solid"/>
          </a:ln>
        </p:spPr>
      </p:sp>
      <p:sp>
        <p:nvSpPr>
          <p:cNvPr id="10" name="Shape 7"/>
          <p:cNvSpPr/>
          <p:nvPr/>
        </p:nvSpPr>
        <p:spPr>
          <a:xfrm>
            <a:off x="6252329" y="3604141"/>
            <a:ext cx="121920" cy="2046803"/>
          </a:xfrm>
          <a:prstGeom prst="roundRect">
            <a:avLst>
              <a:gd name="adj" fmla="val 78388"/>
            </a:avLst>
          </a:prstGeom>
          <a:solidFill>
            <a:srgbClr val="609DFF"/>
          </a:solidFill>
        </p:spPr>
      </p:sp>
      <p:sp>
        <p:nvSpPr>
          <p:cNvPr id="11" name="Text 8"/>
          <p:cNvSpPr/>
          <p:nvPr/>
        </p:nvSpPr>
        <p:spPr>
          <a:xfrm>
            <a:off x="6632258" y="3862149"/>
            <a:ext cx="3138726" cy="35552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Освоить два формата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6632258" y="4343519"/>
            <a:ext cx="6943725" cy="104941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Использования цифровых инструментов: </a:t>
            </a:r>
            <a:r>
              <a:rPr lang="en-US" sz="175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«Работает учитель»</a:t>
            </a: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 (класс, без телефонов) и </a:t>
            </a:r>
            <a:r>
              <a:rPr lang="en-US" sz="175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«Работает ученик»</a:t>
            </a: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 (домашняя работа, асинхронно)</a:t>
            </a:r>
            <a:endParaRPr lang="en-US" sz="1750" dirty="0"/>
          </a:p>
        </p:txBody>
      </p:sp>
      <p:sp>
        <p:nvSpPr>
          <p:cNvPr id="13" name="Shape 10"/>
          <p:cNvSpPr/>
          <p:nvPr/>
        </p:nvSpPr>
        <p:spPr>
          <a:xfrm>
            <a:off x="6282809" y="5860613"/>
            <a:ext cx="7551182" cy="1696998"/>
          </a:xfrm>
          <a:prstGeom prst="roundRect">
            <a:avLst>
              <a:gd name="adj" fmla="val 8621"/>
            </a:avLst>
          </a:prstGeom>
          <a:solidFill>
            <a:srgbClr val="09151A">
              <a:alpha val="95000"/>
            </a:srgbClr>
          </a:solidFill>
          <a:ln w="30480">
            <a:solidFill>
              <a:srgbClr val="194A99"/>
            </a:solidFill>
            <a:prstDash val="solid"/>
          </a:ln>
        </p:spPr>
      </p:sp>
      <p:sp>
        <p:nvSpPr>
          <p:cNvPr id="14" name="Shape 11"/>
          <p:cNvSpPr/>
          <p:nvPr/>
        </p:nvSpPr>
        <p:spPr>
          <a:xfrm>
            <a:off x="6252329" y="5860613"/>
            <a:ext cx="121920" cy="1696998"/>
          </a:xfrm>
          <a:prstGeom prst="roundRect">
            <a:avLst>
              <a:gd name="adj" fmla="val 78388"/>
            </a:avLst>
          </a:prstGeom>
          <a:solidFill>
            <a:srgbClr val="609DFF"/>
          </a:solidFill>
        </p:spPr>
      </p:sp>
      <p:sp>
        <p:nvSpPr>
          <p:cNvPr id="15" name="Text 12"/>
          <p:cNvSpPr/>
          <p:nvPr/>
        </p:nvSpPr>
        <p:spPr>
          <a:xfrm>
            <a:off x="6632258" y="6118622"/>
            <a:ext cx="3919180" cy="35552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Создать готовый сценарий</a:t>
            </a:r>
            <a:endParaRPr lang="en-US" sz="2200" dirty="0"/>
          </a:p>
        </p:txBody>
      </p:sp>
      <p:sp>
        <p:nvSpPr>
          <p:cNvPr id="16" name="Text 13"/>
          <p:cNvSpPr/>
          <p:nvPr/>
        </p:nvSpPr>
        <p:spPr>
          <a:xfrm>
            <a:off x="6632258" y="6599992"/>
            <a:ext cx="6943725" cy="69961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Готовый к применению </a:t>
            </a:r>
            <a:r>
              <a:rPr lang="en-US" sz="175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цифровой сценарий фрагмента урока</a:t>
            </a:r>
            <a:endParaRPr lang="en-US" sz="1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6409" y="694015"/>
            <a:ext cx="13037582" cy="142208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F5F0F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Два формата использования цифровых инструментов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632579" y="2430661"/>
            <a:ext cx="6568916" cy="5104805"/>
          </a:xfrm>
          <a:prstGeom prst="roundRect">
            <a:avLst>
              <a:gd name="adj" fmla="val 3209"/>
            </a:avLst>
          </a:prstGeom>
          <a:solidFill>
            <a:srgbClr val="609DFF">
              <a:alpha val="95000"/>
            </a:srgbClr>
          </a:solidFill>
        </p:spPr>
      </p:sp>
      <p:sp>
        <p:nvSpPr>
          <p:cNvPr id="4" name="Text 2"/>
          <p:cNvSpPr/>
          <p:nvPr/>
        </p:nvSpPr>
        <p:spPr>
          <a:xfrm>
            <a:off x="860108" y="2640330"/>
            <a:ext cx="4515922" cy="35552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0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Формат А: «Работает учитель»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860108" y="3205520"/>
            <a:ext cx="6113859" cy="34980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i="1" dirty="0">
                <a:solidFill>
                  <a:srgbClr val="00000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Класс, без телефонов у учеников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860108" y="3744039"/>
            <a:ext cx="6113859" cy="371808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50"/>
              </a:lnSpc>
              <a:buSzPct val="100000"/>
              <a:buChar char="•"/>
            </a:pPr>
            <a:r>
              <a:rPr lang="en-US" sz="1750" b="1" dirty="0">
                <a:solidFill>
                  <a:srgbClr val="00000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VKдоски:</a:t>
            </a:r>
            <a:r>
              <a:rPr lang="en-US" sz="1750" dirty="0">
                <a:solidFill>
                  <a:srgbClr val="00000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 учитель проектирует доску, ученики отвечают устно, выходят к доске, работают в группах с одним устройством</a:t>
            </a:r>
            <a:endParaRPr lang="en-US" sz="1750" dirty="0"/>
          </a:p>
          <a:p>
            <a:pPr marL="342900" indent="-342900" algn="l">
              <a:lnSpc>
                <a:spcPts val="2750"/>
              </a:lnSpc>
              <a:buSzPct val="100000"/>
              <a:buChar char="•"/>
            </a:pPr>
            <a:r>
              <a:rPr lang="en-US" sz="1750" b="1" dirty="0">
                <a:solidFill>
                  <a:srgbClr val="00000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Plickers:</a:t>
            </a:r>
            <a:r>
              <a:rPr lang="en-US" sz="1750" dirty="0">
                <a:solidFill>
                  <a:srgbClr val="00000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 ученики поднимают бумажные карточки, учитель сканирует класс телефоном</a:t>
            </a:r>
            <a:endParaRPr lang="en-US" sz="1750" dirty="0"/>
          </a:p>
          <a:p>
            <a:pPr marL="342900" indent="-342900" algn="l">
              <a:lnSpc>
                <a:spcPts val="2750"/>
              </a:lnSpc>
              <a:buSzPct val="100000"/>
              <a:buChar char="•"/>
            </a:pPr>
            <a:r>
              <a:rPr lang="en-US" sz="1750" b="1" dirty="0">
                <a:solidFill>
                  <a:srgbClr val="00000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Интерактивная презентация:</a:t>
            </a:r>
            <a:r>
              <a:rPr lang="en-US" sz="1750" dirty="0">
                <a:solidFill>
                  <a:srgbClr val="00000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 учитель управляет, ученики реагируют через поднятие рук, сигнальные карточки</a:t>
            </a:r>
            <a:endParaRPr lang="en-US" sz="1750" dirty="0"/>
          </a:p>
          <a:p>
            <a:pPr marL="342900" indent="-342900" algn="l">
              <a:lnSpc>
                <a:spcPts val="2750"/>
              </a:lnSpc>
              <a:buSzPct val="100000"/>
              <a:buChar char="•"/>
            </a:pPr>
            <a:r>
              <a:rPr lang="en-US" sz="1750" b="1" dirty="0">
                <a:solidFill>
                  <a:srgbClr val="00000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Облако слов:</a:t>
            </a:r>
            <a:r>
              <a:rPr lang="en-US" sz="1750" dirty="0">
                <a:solidFill>
                  <a:srgbClr val="00000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 учитель собирает ответы устно, затем вносит в сервис и показывает результат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600355" y="2640330"/>
            <a:ext cx="4372689" cy="35552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5F0F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Формат Б: «Работает ученик»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7600355" y="3205520"/>
            <a:ext cx="6241256" cy="34980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i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Домашняя работа, асинхронно</a:t>
            </a:r>
            <a:endParaRPr lang="en-US" sz="1750" dirty="0"/>
          </a:p>
        </p:txBody>
      </p:sp>
      <p:sp>
        <p:nvSpPr>
          <p:cNvPr id="9" name="Text 7"/>
          <p:cNvSpPr/>
          <p:nvPr/>
        </p:nvSpPr>
        <p:spPr>
          <a:xfrm>
            <a:off x="7600355" y="3744039"/>
            <a:ext cx="6241256" cy="336827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750"/>
              </a:lnSpc>
              <a:buSzPct val="100000"/>
              <a:buChar char="•"/>
            </a:pPr>
            <a:r>
              <a:rPr lang="en-US" sz="175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Яндекс.Формы:</a:t>
            </a: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 тест для выполнения дома с автопроверкой и дедлайном</a:t>
            </a:r>
            <a:endParaRPr lang="en-US" sz="1750" dirty="0"/>
          </a:p>
          <a:p>
            <a:pPr marL="342900" indent="-342900" algn="l">
              <a:lnSpc>
                <a:spcPts val="2750"/>
              </a:lnSpc>
              <a:buSzPct val="100000"/>
              <a:buChar char="•"/>
            </a:pPr>
            <a:r>
              <a:rPr lang="en-US" sz="175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VKдоски (асинхрон):</a:t>
            </a: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 задание на доске, ученики заполняют в удобное время к сроку</a:t>
            </a:r>
            <a:endParaRPr lang="en-US" sz="1750" dirty="0"/>
          </a:p>
          <a:p>
            <a:pPr marL="342900" indent="-342900" algn="l">
              <a:lnSpc>
                <a:spcPts val="2750"/>
              </a:lnSpc>
              <a:buSzPct val="100000"/>
              <a:buChar char="•"/>
            </a:pPr>
            <a:r>
              <a:rPr lang="en-US" sz="175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Quizizz (режим «Домашнее задание»):</a:t>
            </a: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 индивидуальный темп, автоматическая статистика</a:t>
            </a:r>
            <a:endParaRPr lang="en-US" sz="1750" dirty="0"/>
          </a:p>
          <a:p>
            <a:pPr marL="342900" indent="-342900" algn="l">
              <a:lnSpc>
                <a:spcPts val="2750"/>
              </a:lnSpc>
              <a:buSzPct val="100000"/>
              <a:buChar char="•"/>
            </a:pPr>
            <a:r>
              <a:rPr lang="en-US" sz="175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Wordwall:</a:t>
            </a: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 тренировочные задания для самостоятельной отработки дома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6409" y="832604"/>
            <a:ext cx="9789319" cy="71104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F5F0F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Матрица «Инструмент → Задача»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6409" y="1963103"/>
            <a:ext cx="13037582" cy="34980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С учётом запрета на телефоны в классе</a:t>
            </a:r>
            <a:endParaRPr lang="en-US" sz="1750" dirty="0"/>
          </a:p>
        </p:txBody>
      </p:sp>
      <p:sp>
        <p:nvSpPr>
          <p:cNvPr id="4" name="Shape 2"/>
          <p:cNvSpPr/>
          <p:nvPr/>
        </p:nvSpPr>
        <p:spPr>
          <a:xfrm>
            <a:off x="796409" y="2548890"/>
            <a:ext cx="13037582" cy="4847987"/>
          </a:xfrm>
          <a:prstGeom prst="roundRect">
            <a:avLst>
              <a:gd name="adj" fmla="val 1971"/>
            </a:avLst>
          </a:prstGeom>
          <a:noFill/>
          <a:ln w="7620">
            <a:solidFill>
              <a:srgbClr val="FFFFFF">
                <a:alpha val="2400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804029" y="2556510"/>
            <a:ext cx="13022342" cy="616744"/>
          </a:xfrm>
          <a:prstGeom prst="rect">
            <a:avLst/>
          </a:prstGeom>
          <a:solidFill>
            <a:srgbClr val="FFFFFF">
              <a:alpha val="4000"/>
            </a:srgbClr>
          </a:solidFill>
        </p:spPr>
      </p:sp>
      <p:sp>
        <p:nvSpPr>
          <p:cNvPr id="6" name="Text 4"/>
          <p:cNvSpPr/>
          <p:nvPr/>
        </p:nvSpPr>
        <p:spPr>
          <a:xfrm>
            <a:off x="1031796" y="2689979"/>
            <a:ext cx="2145506" cy="34980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Задача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3639979" y="2689979"/>
            <a:ext cx="4746188" cy="34980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Класс (без телефонов)</a:t>
            </a: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8848844" y="2689979"/>
            <a:ext cx="4749998" cy="34980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Дом (асинхрон)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804029" y="3173254"/>
            <a:ext cx="13022342" cy="1316355"/>
          </a:xfrm>
          <a:prstGeom prst="rect">
            <a:avLst/>
          </a:prstGeom>
          <a:solidFill>
            <a:srgbClr val="000000">
              <a:alpha val="4000"/>
            </a:srgbClr>
          </a:solidFill>
        </p:spPr>
      </p:sp>
      <p:sp>
        <p:nvSpPr>
          <p:cNvPr id="10" name="Text 8"/>
          <p:cNvSpPr/>
          <p:nvPr/>
        </p:nvSpPr>
        <p:spPr>
          <a:xfrm>
            <a:off x="1031796" y="3306723"/>
            <a:ext cx="2145506" cy="69961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Объяснение нового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3639979" y="3306723"/>
            <a:ext cx="4746188" cy="104941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VKдоски (учитель управляет), интерактивная презентация, видео с остановками</a:t>
            </a:r>
            <a:endParaRPr lang="en-US" sz="1750" dirty="0"/>
          </a:p>
        </p:txBody>
      </p:sp>
      <p:sp>
        <p:nvSpPr>
          <p:cNvPr id="12" name="Text 10"/>
          <p:cNvSpPr/>
          <p:nvPr/>
        </p:nvSpPr>
        <p:spPr>
          <a:xfrm>
            <a:off x="8848844" y="3306723"/>
            <a:ext cx="4749998" cy="69961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VKдоски (асинхрон), видео + вопросы в Яндекс.Формах</a:t>
            </a:r>
            <a:endParaRPr lang="en-US" sz="1750" dirty="0"/>
          </a:p>
        </p:txBody>
      </p:sp>
      <p:sp>
        <p:nvSpPr>
          <p:cNvPr id="13" name="Shape 11"/>
          <p:cNvSpPr/>
          <p:nvPr/>
        </p:nvSpPr>
        <p:spPr>
          <a:xfrm>
            <a:off x="804029" y="4489609"/>
            <a:ext cx="13022342" cy="966549"/>
          </a:xfrm>
          <a:prstGeom prst="rect">
            <a:avLst/>
          </a:prstGeom>
          <a:solidFill>
            <a:srgbClr val="FFFFFF">
              <a:alpha val="4000"/>
            </a:srgbClr>
          </a:solidFill>
        </p:spPr>
      </p:sp>
      <p:sp>
        <p:nvSpPr>
          <p:cNvPr id="14" name="Text 12"/>
          <p:cNvSpPr/>
          <p:nvPr/>
        </p:nvSpPr>
        <p:spPr>
          <a:xfrm>
            <a:off x="1031796" y="4623078"/>
            <a:ext cx="2145506" cy="34980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Закрепление</a:t>
            </a:r>
            <a:endParaRPr lang="en-US" sz="1750" dirty="0"/>
          </a:p>
        </p:txBody>
      </p:sp>
      <p:sp>
        <p:nvSpPr>
          <p:cNvPr id="15" name="Text 13"/>
          <p:cNvSpPr/>
          <p:nvPr/>
        </p:nvSpPr>
        <p:spPr>
          <a:xfrm>
            <a:off x="3639979" y="4623078"/>
            <a:ext cx="4746188" cy="69961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Plickers, сигнальные карточки, групповая работа с одним устройством</a:t>
            </a:r>
            <a:endParaRPr lang="en-US" sz="1750" dirty="0"/>
          </a:p>
        </p:txBody>
      </p:sp>
      <p:sp>
        <p:nvSpPr>
          <p:cNvPr id="16" name="Text 14"/>
          <p:cNvSpPr/>
          <p:nvPr/>
        </p:nvSpPr>
        <p:spPr>
          <a:xfrm>
            <a:off x="8848844" y="4623078"/>
            <a:ext cx="4749998" cy="69961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Quizizz (домашний режим), Wordwall, Учи.ру / ЯКласс</a:t>
            </a:r>
            <a:endParaRPr lang="en-US" sz="1750" dirty="0"/>
          </a:p>
        </p:txBody>
      </p:sp>
      <p:sp>
        <p:nvSpPr>
          <p:cNvPr id="17" name="Shape 15"/>
          <p:cNvSpPr/>
          <p:nvPr/>
        </p:nvSpPr>
        <p:spPr>
          <a:xfrm>
            <a:off x="804029" y="5456158"/>
            <a:ext cx="13022342" cy="966549"/>
          </a:xfrm>
          <a:prstGeom prst="rect">
            <a:avLst/>
          </a:prstGeom>
          <a:solidFill>
            <a:srgbClr val="000000">
              <a:alpha val="4000"/>
            </a:srgbClr>
          </a:solidFill>
        </p:spPr>
      </p:sp>
      <p:sp>
        <p:nvSpPr>
          <p:cNvPr id="18" name="Text 16"/>
          <p:cNvSpPr/>
          <p:nvPr/>
        </p:nvSpPr>
        <p:spPr>
          <a:xfrm>
            <a:off x="1031796" y="5589627"/>
            <a:ext cx="2145506" cy="34980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Контроль</a:t>
            </a:r>
            <a:endParaRPr lang="en-US" sz="1750" dirty="0"/>
          </a:p>
        </p:txBody>
      </p:sp>
      <p:sp>
        <p:nvSpPr>
          <p:cNvPr id="19" name="Text 17"/>
          <p:cNvSpPr/>
          <p:nvPr/>
        </p:nvSpPr>
        <p:spPr>
          <a:xfrm>
            <a:off x="3639979" y="5589627"/>
            <a:ext cx="4746188" cy="69961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Устный блиц + фиксация учителем в Яндекс.Формах</a:t>
            </a:r>
            <a:endParaRPr lang="en-US" sz="1750" dirty="0"/>
          </a:p>
        </p:txBody>
      </p:sp>
      <p:sp>
        <p:nvSpPr>
          <p:cNvPr id="20" name="Text 18"/>
          <p:cNvSpPr/>
          <p:nvPr/>
        </p:nvSpPr>
        <p:spPr>
          <a:xfrm>
            <a:off x="8848844" y="5589627"/>
            <a:ext cx="4749998" cy="69961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Яндекс.Формы (тест с автопроверкой), Дневник.ру</a:t>
            </a:r>
            <a:endParaRPr lang="en-US" sz="1750" dirty="0"/>
          </a:p>
        </p:txBody>
      </p:sp>
      <p:sp>
        <p:nvSpPr>
          <p:cNvPr id="21" name="Shape 19"/>
          <p:cNvSpPr/>
          <p:nvPr/>
        </p:nvSpPr>
        <p:spPr>
          <a:xfrm>
            <a:off x="804029" y="6422708"/>
            <a:ext cx="13022342" cy="966549"/>
          </a:xfrm>
          <a:prstGeom prst="rect">
            <a:avLst/>
          </a:prstGeom>
          <a:solidFill>
            <a:srgbClr val="FFFFFF">
              <a:alpha val="4000"/>
            </a:srgbClr>
          </a:solidFill>
        </p:spPr>
      </p:sp>
      <p:sp>
        <p:nvSpPr>
          <p:cNvPr id="22" name="Text 20"/>
          <p:cNvSpPr/>
          <p:nvPr/>
        </p:nvSpPr>
        <p:spPr>
          <a:xfrm>
            <a:off x="1031796" y="6556177"/>
            <a:ext cx="2145506" cy="34980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b="1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Рефлексия</a:t>
            </a:r>
            <a:endParaRPr lang="en-US" sz="1750" dirty="0"/>
          </a:p>
        </p:txBody>
      </p:sp>
      <p:sp>
        <p:nvSpPr>
          <p:cNvPr id="23" name="Text 21"/>
          <p:cNvSpPr/>
          <p:nvPr/>
        </p:nvSpPr>
        <p:spPr>
          <a:xfrm>
            <a:off x="3639979" y="6556177"/>
            <a:ext cx="4746188" cy="69961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Облако слов «на слух» (учитель вносит ответы), бумажные стикеры + проекция</a:t>
            </a:r>
            <a:endParaRPr lang="en-US" sz="1750" dirty="0"/>
          </a:p>
        </p:txBody>
      </p:sp>
      <p:sp>
        <p:nvSpPr>
          <p:cNvPr id="24" name="Text 22"/>
          <p:cNvSpPr/>
          <p:nvPr/>
        </p:nvSpPr>
        <p:spPr>
          <a:xfrm>
            <a:off x="8848844" y="6556177"/>
            <a:ext cx="4749998" cy="69961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Mentimeter / Wordwall (облако слов), Яндекс.Формы (опрос)</a:t>
            </a:r>
            <a:endParaRPr lang="en-US" sz="1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144000" y="0"/>
            <a:ext cx="5486400" cy="8229600"/>
          </a:xfrm>
          <a:prstGeom prst="rect">
            <a:avLst/>
          </a:prstGeom>
          <a:solidFill>
            <a:srgbClr val="003180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7705" y="170497"/>
            <a:ext cx="5258991" cy="788848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6409" y="657225"/>
            <a:ext cx="7551182" cy="142208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F5F0F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Пример 1: VKдоски в классе (без телефонов)</a:t>
            </a:r>
            <a:endParaRPr lang="en-US" sz="4450" dirty="0"/>
          </a:p>
        </p:txBody>
      </p:sp>
      <p:sp>
        <p:nvSpPr>
          <p:cNvPr id="5" name="Shape 2"/>
          <p:cNvSpPr/>
          <p:nvPr/>
        </p:nvSpPr>
        <p:spPr>
          <a:xfrm>
            <a:off x="796409" y="2393871"/>
            <a:ext cx="7551182" cy="1696998"/>
          </a:xfrm>
          <a:prstGeom prst="roundRect">
            <a:avLst>
              <a:gd name="adj" fmla="val 5632"/>
            </a:avLst>
          </a:prstGeom>
          <a:solidFill>
            <a:srgbClr val="09151A">
              <a:alpha val="95000"/>
            </a:srgbClr>
          </a:solidFill>
          <a:ln w="30480">
            <a:solidFill>
              <a:srgbClr val="194A99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826889" y="2424351"/>
            <a:ext cx="910114" cy="1636038"/>
          </a:xfrm>
          <a:prstGeom prst="roundRect">
            <a:avLst>
              <a:gd name="adj" fmla="val 6482"/>
            </a:avLst>
          </a:prstGeom>
          <a:solidFill>
            <a:srgbClr val="003180"/>
          </a:solidFill>
        </p:spPr>
      </p:sp>
      <p:sp>
        <p:nvSpPr>
          <p:cNvPr id="7" name="Text 4"/>
          <p:cNvSpPr/>
          <p:nvPr/>
        </p:nvSpPr>
        <p:spPr>
          <a:xfrm>
            <a:off x="1946672" y="2651879"/>
            <a:ext cx="2844284" cy="35552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Этап / Тема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1946672" y="3133249"/>
            <a:ext cx="6142911" cy="69961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Объяснение нового / Закрепление «Состав слова» (русский язык, 5 класс)</a:t>
            </a:r>
            <a:endParaRPr lang="en-US" sz="1750" dirty="0"/>
          </a:p>
        </p:txBody>
      </p:sp>
      <p:sp>
        <p:nvSpPr>
          <p:cNvPr id="9" name="Shape 6"/>
          <p:cNvSpPr/>
          <p:nvPr/>
        </p:nvSpPr>
        <p:spPr>
          <a:xfrm>
            <a:off x="796409" y="4300538"/>
            <a:ext cx="7551182" cy="1365171"/>
          </a:xfrm>
          <a:prstGeom prst="roundRect">
            <a:avLst>
              <a:gd name="adj" fmla="val 7001"/>
            </a:avLst>
          </a:prstGeom>
          <a:solidFill>
            <a:srgbClr val="09151A">
              <a:alpha val="95000"/>
            </a:srgbClr>
          </a:solidFill>
          <a:ln w="30480">
            <a:solidFill>
              <a:srgbClr val="194A99"/>
            </a:solidFill>
            <a:prstDash val="solid"/>
          </a:ln>
        </p:spPr>
      </p:sp>
      <p:sp>
        <p:nvSpPr>
          <p:cNvPr id="10" name="Shape 7"/>
          <p:cNvSpPr/>
          <p:nvPr/>
        </p:nvSpPr>
        <p:spPr>
          <a:xfrm>
            <a:off x="826889" y="4331018"/>
            <a:ext cx="910114" cy="1304211"/>
          </a:xfrm>
          <a:prstGeom prst="roundRect">
            <a:avLst>
              <a:gd name="adj" fmla="val 6482"/>
            </a:avLst>
          </a:prstGeom>
          <a:solidFill>
            <a:srgbClr val="003180"/>
          </a:solidFill>
        </p:spPr>
      </p:sp>
      <p:sp>
        <p:nvSpPr>
          <p:cNvPr id="11" name="Text 8"/>
          <p:cNvSpPr/>
          <p:nvPr/>
        </p:nvSpPr>
        <p:spPr>
          <a:xfrm>
            <a:off x="1946672" y="4558546"/>
            <a:ext cx="2844284" cy="35552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Инструмент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1946672" y="5039916"/>
            <a:ext cx="6142911" cy="34980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VKдоски (учитель работает с проектором)</a:t>
            </a:r>
            <a:endParaRPr lang="en-US" sz="1750" dirty="0"/>
          </a:p>
        </p:txBody>
      </p:sp>
      <p:sp>
        <p:nvSpPr>
          <p:cNvPr id="13" name="Shape 10"/>
          <p:cNvSpPr/>
          <p:nvPr/>
        </p:nvSpPr>
        <p:spPr>
          <a:xfrm>
            <a:off x="796409" y="5875377"/>
            <a:ext cx="7551182" cy="1696998"/>
          </a:xfrm>
          <a:prstGeom prst="roundRect">
            <a:avLst>
              <a:gd name="adj" fmla="val 5632"/>
            </a:avLst>
          </a:prstGeom>
          <a:solidFill>
            <a:srgbClr val="09151A">
              <a:alpha val="95000"/>
            </a:srgbClr>
          </a:solidFill>
          <a:ln w="30480">
            <a:solidFill>
              <a:srgbClr val="194A99"/>
            </a:solidFill>
            <a:prstDash val="solid"/>
          </a:ln>
        </p:spPr>
      </p:sp>
      <p:sp>
        <p:nvSpPr>
          <p:cNvPr id="14" name="Shape 11"/>
          <p:cNvSpPr/>
          <p:nvPr/>
        </p:nvSpPr>
        <p:spPr>
          <a:xfrm>
            <a:off x="826889" y="5905857"/>
            <a:ext cx="910114" cy="1636038"/>
          </a:xfrm>
          <a:prstGeom prst="roundRect">
            <a:avLst>
              <a:gd name="adj" fmla="val 6482"/>
            </a:avLst>
          </a:prstGeom>
          <a:solidFill>
            <a:srgbClr val="003180"/>
          </a:solidFill>
        </p:spPr>
      </p:sp>
      <p:sp>
        <p:nvSpPr>
          <p:cNvPr id="15" name="Text 12"/>
          <p:cNvSpPr/>
          <p:nvPr/>
        </p:nvSpPr>
        <p:spPr>
          <a:xfrm>
            <a:off x="1946672" y="6133386"/>
            <a:ext cx="3024902" cy="35552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Задача для учеников</a:t>
            </a:r>
            <a:endParaRPr lang="en-US" sz="2200" dirty="0"/>
          </a:p>
        </p:txBody>
      </p:sp>
      <p:sp>
        <p:nvSpPr>
          <p:cNvPr id="16" name="Text 13"/>
          <p:cNvSpPr/>
          <p:nvPr/>
        </p:nvSpPr>
        <p:spPr>
          <a:xfrm>
            <a:off x="1946672" y="6614755"/>
            <a:ext cx="6142911" cy="69961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«Определите состав слова, которое я покажу на доске. Поднимите руку, если готовы ответить»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144000" y="0"/>
            <a:ext cx="5486400" cy="8229600"/>
          </a:xfrm>
          <a:prstGeom prst="rect">
            <a:avLst/>
          </a:prstGeom>
          <a:solidFill>
            <a:srgbClr val="003180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895" y="164783"/>
            <a:ext cx="5266611" cy="789991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69382" y="608648"/>
            <a:ext cx="7605236" cy="20609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5400"/>
              </a:lnSpc>
              <a:buNone/>
            </a:pPr>
            <a:r>
              <a:rPr lang="en-US" sz="4300" dirty="0">
                <a:solidFill>
                  <a:srgbClr val="F5F0F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Пример 1: VKдоски в классе — инструкция и критерии</a:t>
            </a:r>
            <a:endParaRPr lang="en-US" sz="4300" dirty="0"/>
          </a:p>
        </p:txBody>
      </p:sp>
      <p:sp>
        <p:nvSpPr>
          <p:cNvPr id="5" name="Text 2"/>
          <p:cNvSpPr/>
          <p:nvPr/>
        </p:nvSpPr>
        <p:spPr>
          <a:xfrm>
            <a:off x="769382" y="3158966"/>
            <a:ext cx="2747843" cy="3434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F5F0F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Инструкция</a:t>
            </a:r>
            <a:endParaRPr lang="en-US" sz="2150" dirty="0"/>
          </a:p>
        </p:txBody>
      </p:sp>
      <p:sp>
        <p:nvSpPr>
          <p:cNvPr id="6" name="Text 3"/>
          <p:cNvSpPr/>
          <p:nvPr/>
        </p:nvSpPr>
        <p:spPr>
          <a:xfrm>
            <a:off x="769382" y="3698200"/>
            <a:ext cx="3534489" cy="253234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00"/>
              </a:lnSpc>
              <a:buSzPct val="100000"/>
              <a:buFont typeface="+mj-lt"/>
              <a:buAutoNum type="arabicPeriod"/>
            </a:pPr>
            <a:r>
              <a:rPr lang="en-US" sz="17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Смотрите на проектор</a:t>
            </a:r>
            <a:endParaRPr lang="en-US" sz="1700" dirty="0"/>
          </a:p>
          <a:p>
            <a:pPr marL="342900" indent="-342900" algn="l">
              <a:lnSpc>
                <a:spcPts val="2600"/>
              </a:lnSpc>
              <a:buSzPct val="100000"/>
              <a:buFont typeface="+mj-lt"/>
              <a:buAutoNum type="arabicPeriod" startAt="2"/>
            </a:pPr>
            <a:r>
              <a:rPr lang="en-US" sz="17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Когда появится слово — подумайте, выделите части</a:t>
            </a:r>
            <a:endParaRPr lang="en-US" sz="1700" dirty="0"/>
          </a:p>
          <a:p>
            <a:pPr marL="342900" indent="-342900" algn="l">
              <a:lnSpc>
                <a:spcPts val="2600"/>
              </a:lnSpc>
              <a:buSzPct val="100000"/>
              <a:buFont typeface="+mj-lt"/>
              <a:buAutoNum type="arabicPeriod" startAt="3"/>
            </a:pPr>
            <a:r>
              <a:rPr lang="en-US" sz="17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Поднимите руку, если готовы ответить</a:t>
            </a:r>
            <a:endParaRPr lang="en-US" sz="1700" dirty="0"/>
          </a:p>
          <a:p>
            <a:pPr marL="342900" indent="-342900" algn="l">
              <a:lnSpc>
                <a:spcPts val="2600"/>
              </a:lnSpc>
              <a:buSzPct val="100000"/>
              <a:buFont typeface="+mj-lt"/>
              <a:buAutoNum type="arabicPeriod" startAt="4"/>
            </a:pPr>
            <a:r>
              <a:rPr lang="en-US" sz="17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Выходите к доске по приглашению учителя</a:t>
            </a:r>
            <a:endParaRPr lang="en-US" sz="1700" dirty="0"/>
          </a:p>
        </p:txBody>
      </p:sp>
      <p:sp>
        <p:nvSpPr>
          <p:cNvPr id="7" name="Text 4"/>
          <p:cNvSpPr/>
          <p:nvPr/>
        </p:nvSpPr>
        <p:spPr>
          <a:xfrm>
            <a:off x="4847749" y="3158966"/>
            <a:ext cx="2747843" cy="3434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F5F0F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Критерии успеха</a:t>
            </a:r>
            <a:endParaRPr lang="en-US" sz="2150" dirty="0"/>
          </a:p>
        </p:txBody>
      </p:sp>
      <p:sp>
        <p:nvSpPr>
          <p:cNvPr id="8" name="Text 5"/>
          <p:cNvSpPr/>
          <p:nvPr/>
        </p:nvSpPr>
        <p:spPr>
          <a:xfrm>
            <a:off x="4847749" y="3698200"/>
            <a:ext cx="3534489" cy="66484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□ Ученик правильно выделил минимум 2 части слова</a:t>
            </a:r>
            <a:endParaRPr lang="en-US" sz="1700" dirty="0"/>
          </a:p>
        </p:txBody>
      </p:sp>
      <p:sp>
        <p:nvSpPr>
          <p:cNvPr id="9" name="Text 6"/>
          <p:cNvSpPr/>
          <p:nvPr/>
        </p:nvSpPr>
        <p:spPr>
          <a:xfrm>
            <a:off x="4847749" y="4539139"/>
            <a:ext cx="3534489" cy="66484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□ Ученик может объяснить свой выбор</a:t>
            </a:r>
            <a:endParaRPr lang="en-US" sz="1700" dirty="0"/>
          </a:p>
        </p:txBody>
      </p:sp>
      <p:sp>
        <p:nvSpPr>
          <p:cNvPr id="10" name="Text 7"/>
          <p:cNvSpPr/>
          <p:nvPr/>
        </p:nvSpPr>
        <p:spPr>
          <a:xfrm>
            <a:off x="4847749" y="5399723"/>
            <a:ext cx="2747843" cy="3434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F5F0F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Время и резерв</a:t>
            </a:r>
            <a:endParaRPr lang="en-US" sz="2150" dirty="0"/>
          </a:p>
        </p:txBody>
      </p:sp>
      <p:sp>
        <p:nvSpPr>
          <p:cNvPr id="11" name="Text 8"/>
          <p:cNvSpPr/>
          <p:nvPr/>
        </p:nvSpPr>
        <p:spPr>
          <a:xfrm>
            <a:off x="4847749" y="5938957"/>
            <a:ext cx="3534489" cy="33242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Время: 7–10 минут</a:t>
            </a:r>
            <a:endParaRPr lang="en-US" sz="1700" dirty="0"/>
          </a:p>
        </p:txBody>
      </p:sp>
      <p:sp>
        <p:nvSpPr>
          <p:cNvPr id="12" name="Text 9"/>
          <p:cNvSpPr/>
          <p:nvPr/>
        </p:nvSpPr>
        <p:spPr>
          <a:xfrm>
            <a:off x="4847749" y="6447473"/>
            <a:ext cx="3534489" cy="99726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Резервный план: если проектор не работает — пишу слова на обычной доске</a:t>
            </a:r>
            <a:endParaRPr lang="en-US" sz="17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5486400" cy="8229600"/>
          </a:xfrm>
          <a:prstGeom prst="rect">
            <a:avLst/>
          </a:prstGeom>
          <a:solidFill>
            <a:srgbClr val="003180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66" y="158948"/>
            <a:ext cx="5274469" cy="791170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228755" y="623768"/>
            <a:ext cx="7659291" cy="198846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5200"/>
              </a:lnSpc>
              <a:buNone/>
            </a:pPr>
            <a:r>
              <a:rPr lang="en-US" sz="4150" dirty="0">
                <a:solidFill>
                  <a:srgbClr val="F5F0F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Пример 2: Облако слов для рефлексии (класс, без телефонов)</a:t>
            </a:r>
            <a:endParaRPr lang="en-US" sz="4150" dirty="0"/>
          </a:p>
        </p:txBody>
      </p:sp>
      <p:sp>
        <p:nvSpPr>
          <p:cNvPr id="5" name="Shape 2"/>
          <p:cNvSpPr/>
          <p:nvPr/>
        </p:nvSpPr>
        <p:spPr>
          <a:xfrm>
            <a:off x="6228755" y="2885599"/>
            <a:ext cx="7659291" cy="1541502"/>
          </a:xfrm>
          <a:prstGeom prst="roundRect">
            <a:avLst>
              <a:gd name="adj" fmla="val 5779"/>
            </a:avLst>
          </a:prstGeom>
          <a:solidFill>
            <a:srgbClr val="09151A">
              <a:alpha val="95000"/>
            </a:srgbClr>
          </a:solidFill>
          <a:ln w="22860">
            <a:solidFill>
              <a:srgbClr val="194A99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6251615" y="2908459"/>
            <a:ext cx="848439" cy="1495782"/>
          </a:xfrm>
          <a:prstGeom prst="roundRect">
            <a:avLst>
              <a:gd name="adj" fmla="val 7267"/>
            </a:avLst>
          </a:prstGeom>
          <a:solidFill>
            <a:srgbClr val="003180"/>
          </a:solidFill>
        </p:spPr>
      </p:sp>
      <p:sp>
        <p:nvSpPr>
          <p:cNvPr id="7" name="Text 4"/>
          <p:cNvSpPr/>
          <p:nvPr/>
        </p:nvSpPr>
        <p:spPr>
          <a:xfrm>
            <a:off x="7282339" y="3120509"/>
            <a:ext cx="2651403" cy="3313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Этап / Тема</a:t>
            </a:r>
            <a:endParaRPr lang="en-US" sz="2050" dirty="0"/>
          </a:p>
        </p:txBody>
      </p:sp>
      <p:sp>
        <p:nvSpPr>
          <p:cNvPr id="8" name="Text 5"/>
          <p:cNvSpPr/>
          <p:nvPr/>
        </p:nvSpPr>
        <p:spPr>
          <a:xfrm>
            <a:off x="7282339" y="3561159"/>
            <a:ext cx="6370796" cy="63103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6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Рефлексия «Итоги изучения темы "Фотосинтез"» (биология, 6 класс)</a:t>
            </a:r>
            <a:endParaRPr lang="en-US" sz="1650" dirty="0"/>
          </a:p>
        </p:txBody>
      </p:sp>
      <p:sp>
        <p:nvSpPr>
          <p:cNvPr id="9" name="Shape 6"/>
          <p:cNvSpPr/>
          <p:nvPr/>
        </p:nvSpPr>
        <p:spPr>
          <a:xfrm>
            <a:off x="6228755" y="4609386"/>
            <a:ext cx="7659291" cy="1272659"/>
          </a:xfrm>
          <a:prstGeom prst="roundRect">
            <a:avLst>
              <a:gd name="adj" fmla="val 7000"/>
            </a:avLst>
          </a:prstGeom>
          <a:solidFill>
            <a:srgbClr val="09151A">
              <a:alpha val="95000"/>
            </a:srgbClr>
          </a:solidFill>
          <a:ln w="22860">
            <a:solidFill>
              <a:srgbClr val="194A99"/>
            </a:solidFill>
            <a:prstDash val="solid"/>
          </a:ln>
        </p:spPr>
      </p:sp>
      <p:sp>
        <p:nvSpPr>
          <p:cNvPr id="10" name="Shape 7"/>
          <p:cNvSpPr/>
          <p:nvPr/>
        </p:nvSpPr>
        <p:spPr>
          <a:xfrm>
            <a:off x="6251615" y="4632246"/>
            <a:ext cx="848439" cy="1226939"/>
          </a:xfrm>
          <a:prstGeom prst="roundRect">
            <a:avLst>
              <a:gd name="adj" fmla="val 7267"/>
            </a:avLst>
          </a:prstGeom>
          <a:solidFill>
            <a:srgbClr val="003180"/>
          </a:solidFill>
        </p:spPr>
      </p:sp>
      <p:sp>
        <p:nvSpPr>
          <p:cNvPr id="11" name="Text 8"/>
          <p:cNvSpPr/>
          <p:nvPr/>
        </p:nvSpPr>
        <p:spPr>
          <a:xfrm>
            <a:off x="7282339" y="4844296"/>
            <a:ext cx="2651403" cy="3313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Инструмент</a:t>
            </a:r>
            <a:endParaRPr lang="en-US" sz="2050" dirty="0"/>
          </a:p>
        </p:txBody>
      </p:sp>
      <p:sp>
        <p:nvSpPr>
          <p:cNvPr id="12" name="Text 9"/>
          <p:cNvSpPr/>
          <p:nvPr/>
        </p:nvSpPr>
        <p:spPr>
          <a:xfrm>
            <a:off x="7282339" y="5284946"/>
            <a:ext cx="6370796" cy="31551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6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Wordwall / Mentimeter (работает учитель)</a:t>
            </a:r>
            <a:endParaRPr lang="en-US" sz="1650" dirty="0"/>
          </a:p>
        </p:txBody>
      </p:sp>
      <p:sp>
        <p:nvSpPr>
          <p:cNvPr id="13" name="Shape 10"/>
          <p:cNvSpPr/>
          <p:nvPr/>
        </p:nvSpPr>
        <p:spPr>
          <a:xfrm>
            <a:off x="6228755" y="6064329"/>
            <a:ext cx="7659291" cy="1541502"/>
          </a:xfrm>
          <a:prstGeom prst="roundRect">
            <a:avLst>
              <a:gd name="adj" fmla="val 5779"/>
            </a:avLst>
          </a:prstGeom>
          <a:solidFill>
            <a:srgbClr val="09151A">
              <a:alpha val="95000"/>
            </a:srgbClr>
          </a:solidFill>
          <a:ln w="22860">
            <a:solidFill>
              <a:srgbClr val="194A99"/>
            </a:solidFill>
            <a:prstDash val="solid"/>
          </a:ln>
        </p:spPr>
      </p:sp>
      <p:sp>
        <p:nvSpPr>
          <p:cNvPr id="14" name="Shape 11"/>
          <p:cNvSpPr/>
          <p:nvPr/>
        </p:nvSpPr>
        <p:spPr>
          <a:xfrm>
            <a:off x="6251615" y="6087189"/>
            <a:ext cx="848439" cy="1495782"/>
          </a:xfrm>
          <a:prstGeom prst="roundRect">
            <a:avLst>
              <a:gd name="adj" fmla="val 7267"/>
            </a:avLst>
          </a:prstGeom>
          <a:solidFill>
            <a:srgbClr val="003180"/>
          </a:solidFill>
        </p:spPr>
      </p:sp>
      <p:sp>
        <p:nvSpPr>
          <p:cNvPr id="15" name="Text 12"/>
          <p:cNvSpPr/>
          <p:nvPr/>
        </p:nvSpPr>
        <p:spPr>
          <a:xfrm>
            <a:off x="7282339" y="6299240"/>
            <a:ext cx="2819757" cy="3313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Задача для учеников</a:t>
            </a:r>
            <a:endParaRPr lang="en-US" sz="2050" dirty="0"/>
          </a:p>
        </p:txBody>
      </p:sp>
      <p:sp>
        <p:nvSpPr>
          <p:cNvPr id="16" name="Text 13"/>
          <p:cNvSpPr/>
          <p:nvPr/>
        </p:nvSpPr>
        <p:spPr>
          <a:xfrm>
            <a:off x="7282339" y="6739890"/>
            <a:ext cx="6370796" cy="63103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6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«Назовите одно слово, которое ассоциируется у вас с темой "Фотосинтез"»</a:t>
            </a:r>
            <a:endParaRPr lang="en-US" sz="16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144000" y="0"/>
            <a:ext cx="5486400" cy="8229600"/>
          </a:xfrm>
          <a:prstGeom prst="rect">
            <a:avLst/>
          </a:prstGeom>
          <a:solidFill>
            <a:srgbClr val="003180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5800" y="167640"/>
            <a:ext cx="5262801" cy="7894201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82836" y="870942"/>
            <a:ext cx="7578328" cy="139803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F5F0F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Пример 2: Облако слов — инструкция и критерии</a:t>
            </a:r>
            <a:endParaRPr lang="en-US" sz="4400" dirty="0"/>
          </a:p>
        </p:txBody>
      </p:sp>
      <p:sp>
        <p:nvSpPr>
          <p:cNvPr id="5" name="Text 2"/>
          <p:cNvSpPr/>
          <p:nvPr/>
        </p:nvSpPr>
        <p:spPr>
          <a:xfrm>
            <a:off x="782836" y="2775585"/>
            <a:ext cx="2796064" cy="34944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5F0F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Инструкция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782836" y="3327678"/>
            <a:ext cx="3516273" cy="184725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Font typeface="+mj-lt"/>
              <a:buAutoNum type="arabicPeriod"/>
            </a:pP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Подумайте 30 секунд</a:t>
            </a:r>
            <a:endParaRPr lang="en-US" sz="1750" dirty="0"/>
          </a:p>
          <a:p>
            <a:pPr marL="342900" indent="-342900" algn="l">
              <a:lnSpc>
                <a:spcPts val="2650"/>
              </a:lnSpc>
              <a:buSzPct val="100000"/>
              <a:buFont typeface="+mj-lt"/>
              <a:buAutoNum type="arabicPeriod" startAt="2"/>
            </a:pP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По очереди называйте своё слово</a:t>
            </a:r>
            <a:endParaRPr lang="en-US" sz="1750" dirty="0"/>
          </a:p>
          <a:p>
            <a:pPr marL="342900" indent="-342900" algn="l">
              <a:lnSpc>
                <a:spcPts val="2650"/>
              </a:lnSpc>
              <a:buSzPct val="100000"/>
              <a:buFont typeface="+mj-lt"/>
              <a:buAutoNum type="arabicPeriod" startAt="3"/>
            </a:pP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Слушайте ответы одноклассников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4852511" y="2775585"/>
            <a:ext cx="2796064" cy="34944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5F0F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Критерии успеха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4852511" y="3327678"/>
            <a:ext cx="3516273" cy="6822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□ Ученик сформулировал ассоциацию</a:t>
            </a:r>
            <a:endParaRPr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4852511" y="4192310"/>
            <a:ext cx="3516273" cy="6822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□ Ученик видит общее облако слов и может сделать вывод</a:t>
            </a:r>
            <a:endParaRPr lang="en-US" sz="1750" dirty="0"/>
          </a:p>
        </p:txBody>
      </p:sp>
      <p:sp>
        <p:nvSpPr>
          <p:cNvPr id="10" name="Text 7"/>
          <p:cNvSpPr/>
          <p:nvPr/>
        </p:nvSpPr>
        <p:spPr>
          <a:xfrm>
            <a:off x="4852511" y="5077182"/>
            <a:ext cx="2796064" cy="34944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5F0F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Время и резерв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4852511" y="5629275"/>
            <a:ext cx="3516273" cy="34111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Время: 3–5 минут</a:t>
            </a:r>
            <a:endParaRPr lang="en-US" sz="1750" dirty="0"/>
          </a:p>
        </p:txBody>
      </p:sp>
      <p:sp>
        <p:nvSpPr>
          <p:cNvPr id="12" name="Text 9"/>
          <p:cNvSpPr/>
          <p:nvPr/>
        </p:nvSpPr>
        <p:spPr>
          <a:xfrm>
            <a:off x="4852511" y="6152793"/>
            <a:ext cx="3516273" cy="102334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Резервный план: если техника не работает — пишу слова на доске вручную</a:t>
            </a:r>
            <a:endParaRPr lang="en-US" sz="1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3798" y="1392793"/>
            <a:ext cx="12902803" cy="154257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6050"/>
              </a:lnSpc>
              <a:buNone/>
            </a:pPr>
            <a:r>
              <a:rPr lang="en-US" sz="4850" dirty="0">
                <a:solidFill>
                  <a:srgbClr val="F5F0F0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Пример 3: Яндекс.Формы для домашней работы</a:t>
            </a:r>
            <a:endParaRPr lang="en-US" sz="4850" dirty="0"/>
          </a:p>
        </p:txBody>
      </p:sp>
      <p:sp>
        <p:nvSpPr>
          <p:cNvPr id="3" name="Shape 1"/>
          <p:cNvSpPr/>
          <p:nvPr/>
        </p:nvSpPr>
        <p:spPr>
          <a:xfrm>
            <a:off x="863798" y="3429000"/>
            <a:ext cx="4136350" cy="3407807"/>
          </a:xfrm>
          <a:prstGeom prst="roundRect">
            <a:avLst>
              <a:gd name="adj" fmla="val 3042"/>
            </a:avLst>
          </a:prstGeom>
          <a:solidFill>
            <a:srgbClr val="09151A">
              <a:alpha val="95000"/>
            </a:srgbClr>
          </a:solidFill>
          <a:ln w="30480">
            <a:solidFill>
              <a:srgbClr val="194A99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894278" y="3459480"/>
            <a:ext cx="4075390" cy="740450"/>
          </a:xfrm>
          <a:prstGeom prst="roundRect">
            <a:avLst>
              <a:gd name="adj" fmla="val 9061"/>
            </a:avLst>
          </a:prstGeom>
          <a:solidFill>
            <a:srgbClr val="003180"/>
          </a:solidFill>
        </p:spPr>
      </p:sp>
      <p:sp>
        <p:nvSpPr>
          <p:cNvPr id="5" name="Text 3"/>
          <p:cNvSpPr/>
          <p:nvPr/>
        </p:nvSpPr>
        <p:spPr>
          <a:xfrm>
            <a:off x="1141095" y="4446746"/>
            <a:ext cx="3085386" cy="3855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Этап / Тема</a:t>
            </a:r>
            <a:endParaRPr lang="en-US" sz="2400" dirty="0"/>
          </a:p>
        </p:txBody>
      </p:sp>
      <p:sp>
        <p:nvSpPr>
          <p:cNvPr id="6" name="Text 4"/>
          <p:cNvSpPr/>
          <p:nvPr/>
        </p:nvSpPr>
        <p:spPr>
          <a:xfrm>
            <a:off x="1141095" y="4980265"/>
            <a:ext cx="3581757" cy="157924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Контроль (домашнее задание) «Решение квадратных уравнений» (алгебра, 8 класс)</a:t>
            </a:r>
            <a:endParaRPr lang="en-US" sz="1900" dirty="0"/>
          </a:p>
        </p:txBody>
      </p:sp>
      <p:sp>
        <p:nvSpPr>
          <p:cNvPr id="7" name="Shape 5"/>
          <p:cNvSpPr/>
          <p:nvPr/>
        </p:nvSpPr>
        <p:spPr>
          <a:xfrm>
            <a:off x="5246965" y="3429000"/>
            <a:ext cx="4136350" cy="3407807"/>
          </a:xfrm>
          <a:prstGeom prst="roundRect">
            <a:avLst>
              <a:gd name="adj" fmla="val 3042"/>
            </a:avLst>
          </a:prstGeom>
          <a:solidFill>
            <a:srgbClr val="09151A">
              <a:alpha val="95000"/>
            </a:srgbClr>
          </a:solidFill>
          <a:ln w="30480">
            <a:solidFill>
              <a:srgbClr val="194A99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5277445" y="3459480"/>
            <a:ext cx="4075390" cy="740450"/>
          </a:xfrm>
          <a:prstGeom prst="roundRect">
            <a:avLst>
              <a:gd name="adj" fmla="val 9061"/>
            </a:avLst>
          </a:prstGeom>
          <a:solidFill>
            <a:srgbClr val="003180"/>
          </a:solidFill>
        </p:spPr>
      </p:sp>
      <p:sp>
        <p:nvSpPr>
          <p:cNvPr id="9" name="Text 7"/>
          <p:cNvSpPr/>
          <p:nvPr/>
        </p:nvSpPr>
        <p:spPr>
          <a:xfrm>
            <a:off x="5524262" y="4446746"/>
            <a:ext cx="3085386" cy="3855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Инструмент</a:t>
            </a:r>
            <a:endParaRPr lang="en-US" sz="2400" dirty="0"/>
          </a:p>
        </p:txBody>
      </p:sp>
      <p:sp>
        <p:nvSpPr>
          <p:cNvPr id="10" name="Text 8"/>
          <p:cNvSpPr/>
          <p:nvPr/>
        </p:nvSpPr>
        <p:spPr>
          <a:xfrm>
            <a:off x="5524262" y="4980265"/>
            <a:ext cx="3581757" cy="39481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Яндекс.Формы (асинхрон)</a:t>
            </a:r>
            <a:endParaRPr lang="en-US" sz="1900" dirty="0"/>
          </a:p>
        </p:txBody>
      </p:sp>
      <p:sp>
        <p:nvSpPr>
          <p:cNvPr id="11" name="Shape 9"/>
          <p:cNvSpPr/>
          <p:nvPr/>
        </p:nvSpPr>
        <p:spPr>
          <a:xfrm>
            <a:off x="9630132" y="3429000"/>
            <a:ext cx="4136350" cy="3407807"/>
          </a:xfrm>
          <a:prstGeom prst="roundRect">
            <a:avLst>
              <a:gd name="adj" fmla="val 3042"/>
            </a:avLst>
          </a:prstGeom>
          <a:solidFill>
            <a:srgbClr val="09151A">
              <a:alpha val="95000"/>
            </a:srgbClr>
          </a:solidFill>
          <a:ln w="30480">
            <a:solidFill>
              <a:srgbClr val="194A99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9660612" y="3459480"/>
            <a:ext cx="4075390" cy="740450"/>
          </a:xfrm>
          <a:prstGeom prst="roundRect">
            <a:avLst>
              <a:gd name="adj" fmla="val 9061"/>
            </a:avLst>
          </a:prstGeom>
          <a:solidFill>
            <a:srgbClr val="003180"/>
          </a:solidFill>
        </p:spPr>
      </p:sp>
      <p:sp>
        <p:nvSpPr>
          <p:cNvPr id="13" name="Text 11"/>
          <p:cNvSpPr/>
          <p:nvPr/>
        </p:nvSpPr>
        <p:spPr>
          <a:xfrm>
            <a:off x="9907429" y="4446746"/>
            <a:ext cx="3282077" cy="3855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Задача для учеников</a:t>
            </a:r>
            <a:endParaRPr lang="en-US" sz="2400" dirty="0"/>
          </a:p>
        </p:txBody>
      </p:sp>
      <p:sp>
        <p:nvSpPr>
          <p:cNvPr id="14" name="Text 12"/>
          <p:cNvSpPr/>
          <p:nvPr/>
        </p:nvSpPr>
        <p:spPr>
          <a:xfrm>
            <a:off x="9907429" y="4980265"/>
            <a:ext cx="3581757" cy="118443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00" dirty="0">
                <a:solidFill>
                  <a:srgbClr val="E2E6E9"/>
                </a:solidFill>
                <a:latin typeface="Merriweather" panose="00000500000000000000" pitchFamily="34" charset="0"/>
                <a:ea typeface="Merriweather" panose="00000500000000000000" pitchFamily="34" charset="-122"/>
                <a:cs typeface="Merriweather" panose="00000500000000000000" pitchFamily="34" charset="-120"/>
              </a:rPr>
              <a:t>«Пройдите тест из 5 вопросов по теме. Срок — до 20:00 завтрашнего дня»</a:t>
            </a:r>
            <a:endParaRPr lang="en-US" sz="1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1019</Words>
  <Application>Microsoft Office PowerPoint</Application>
  <PresentationFormat>Произвольный</PresentationFormat>
  <Paragraphs>167</Paragraphs>
  <Slides>15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Merriweather Light</vt:lpstr>
      <vt:lpstr>Arial</vt:lpstr>
      <vt:lpstr>Merriweather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Алексей</cp:lastModifiedBy>
  <cp:revision>5</cp:revision>
  <dcterms:created xsi:type="dcterms:W3CDTF">2026-04-13T14:56:00Z</dcterms:created>
  <dcterms:modified xsi:type="dcterms:W3CDTF">2026-04-27T09:37:13Z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691655E37FD04C97A4D7C8FE3B2EB900_12</vt:lpwstr>
  </property>
  <property fmtid="{D5CDD505-2E9C-101B-9397-08002B2CF9AE}" pid="3" name="KSOProductBuildVer">
    <vt:lpwstr>1049-12.2.0.20326</vt:lpwstr>
  </property>
</Properties>
</file>